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embeddings/oleObject16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oleObject15.bin" ContentType="application/vnd.openxmlformats-officedocument.oleObject"/>
  <Default Extension="vml" ContentType="application/vnd.openxmlformats-officedocument.vmlDrawing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4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embeddings/oleObject12.bin" ContentType="application/vnd.openxmlformats-officedocument.oleObje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11.bin" ContentType="application/vnd.openxmlformats-officedocument.oleObject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10.bin" ContentType="application/vnd.openxmlformats-officedocument.oleObject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embeddings/oleObject9.bin" ContentType="application/vnd.openxmlformats-officedocument.oleObject"/>
  <Override PartName="/ppt/notesSlides/notesSlide17.xml" ContentType="application/vnd.openxmlformats-officedocument.presentationml.notesSlide+xml"/>
  <Default Extension="docx" ContentType="application/vnd.openxmlformats-officedocument.wordprocessingml.document"/>
  <Default Extension="doc" ContentType="application/msword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318" r:id="rId2"/>
    <p:sldId id="257" r:id="rId3"/>
    <p:sldId id="258" r:id="rId4"/>
    <p:sldId id="320" r:id="rId5"/>
    <p:sldId id="260" r:id="rId6"/>
    <p:sldId id="261" r:id="rId7"/>
    <p:sldId id="321" r:id="rId8"/>
    <p:sldId id="323" r:id="rId9"/>
    <p:sldId id="324" r:id="rId10"/>
    <p:sldId id="327" r:id="rId11"/>
    <p:sldId id="326" r:id="rId12"/>
    <p:sldId id="328" r:id="rId13"/>
    <p:sldId id="329" r:id="rId14"/>
    <p:sldId id="276" r:id="rId15"/>
    <p:sldId id="280" r:id="rId16"/>
    <p:sldId id="330" r:id="rId17"/>
    <p:sldId id="331" r:id="rId18"/>
    <p:sldId id="332" r:id="rId19"/>
    <p:sldId id="269" r:id="rId20"/>
    <p:sldId id="270" r:id="rId21"/>
    <p:sldId id="271" r:id="rId22"/>
    <p:sldId id="316" r:id="rId23"/>
    <p:sldId id="273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Relationship Id="rId2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Relationship Id="rId2" Type="http://schemas.openxmlformats.org/officeDocument/2006/relationships/image" Target="../media/image25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ict"/><Relationship Id="rId4" Type="http://schemas.openxmlformats.org/officeDocument/2006/relationships/image" Target="../media/image43.pict"/><Relationship Id="rId5" Type="http://schemas.openxmlformats.org/officeDocument/2006/relationships/image" Target="../media/image44.pict"/><Relationship Id="rId6" Type="http://schemas.openxmlformats.org/officeDocument/2006/relationships/image" Target="../media/image45.pict"/><Relationship Id="rId1" Type="http://schemas.openxmlformats.org/officeDocument/2006/relationships/image" Target="../media/image40.pict"/><Relationship Id="rId2" Type="http://schemas.openxmlformats.org/officeDocument/2006/relationships/image" Target="../media/image41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ict"/><Relationship Id="rId2" Type="http://schemas.openxmlformats.org/officeDocument/2006/relationships/image" Target="../media/image4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1A95D-409C-1F4F-B2DD-58D359D4ABAA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19781-7487-E74C-A2FD-C353DF121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B6FBD-C7FB-0547-AA5B-2F8BDBDFD5E1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919538" y="8688049"/>
            <a:ext cx="2938462" cy="4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59" tIns="45881" rIns="91759" bIns="45881" anchor="b">
            <a:prstTxWarp prst="textNoShape">
              <a:avLst/>
            </a:prstTxWarp>
          </a:bodyPr>
          <a:lstStyle/>
          <a:p>
            <a:pPr algn="r" defTabSz="917575"/>
            <a:fld id="{E7DC6B17-DAE3-0B41-8758-C752F2CBFA20}" type="slidenum">
              <a:rPr lang="en-US" altLang="zh-CN" sz="1300" baseline="0">
                <a:latin typeface="Times New Roman" charset="0"/>
                <a:ea typeface="宋体" charset="-122"/>
                <a:cs typeface="宋体" charset="-122"/>
              </a:rPr>
              <a:pPr algn="r" defTabSz="917575"/>
              <a:t>11</a:t>
            </a:fld>
            <a:endParaRPr lang="en-US" altLang="zh-CN" sz="1300" baseline="0"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919538" y="8688049"/>
            <a:ext cx="2938462" cy="4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59" tIns="45881" rIns="91759" bIns="45881" anchor="b">
            <a:prstTxWarp prst="textNoShape">
              <a:avLst/>
            </a:prstTxWarp>
          </a:bodyPr>
          <a:lstStyle/>
          <a:p>
            <a:pPr algn="r" defTabSz="917575"/>
            <a:fld id="{E7DC6B17-DAE3-0B41-8758-C752F2CBFA20}" type="slidenum">
              <a:rPr lang="en-US" altLang="zh-CN" sz="1300" baseline="0">
                <a:latin typeface="Times New Roman" charset="0"/>
                <a:ea typeface="宋体" charset="-122"/>
                <a:cs typeface="宋体" charset="-122"/>
              </a:rPr>
              <a:pPr algn="r" defTabSz="917575"/>
              <a:t>12</a:t>
            </a:fld>
            <a:endParaRPr lang="en-US" altLang="zh-CN" sz="1300" baseline="0"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two dimensional (2D) modified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Bernstain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polynomial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19781-7487-E74C-A2FD-C353DF12121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</a:t>
            </a:r>
            <a:r>
              <a:rPr lang="en-US" dirty="0" err="1" smtClean="0"/>
              <a:t>pol</a:t>
            </a:r>
            <a:r>
              <a:rPr lang="en-US" dirty="0" smtClean="0"/>
              <a:t> is reduced</a:t>
            </a:r>
            <a:r>
              <a:rPr lang="en-US" baseline="0" dirty="0" smtClean="0"/>
              <a:t> comp to single </a:t>
            </a:r>
            <a:r>
              <a:rPr lang="en-US" baseline="0" dirty="0" err="1" smtClean="0"/>
              <a:t>elem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69C3-2C6E-49EC-AF98-BEF4C871BAD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42D4C4-1B9D-5546-A35B-1A3E09274636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464"/>
            <a:ext cx="5029200" cy="4116049"/>
          </a:xfrm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same color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69C3-2C6E-49EC-AF98-BEF4C871BAD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OU-NSSL CPPAR team and ARRC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69C3-2C6E-49EC-AF98-BEF4C871BAD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Absorbers for cancelling SLL for </a:t>
            </a:r>
            <a:r>
              <a:rPr lang="en-US" dirty="0" err="1" smtClean="0"/>
              <a:t>increasin</a:t>
            </a:r>
            <a:r>
              <a:rPr lang="en-US" baseline="0" dirty="0" smtClean="0"/>
              <a:t> In. </a:t>
            </a:r>
            <a:r>
              <a:rPr lang="en-US" baseline="0" dirty="0" err="1" smtClean="0"/>
              <a:t>Spac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69C3-2C6E-49EC-AF98-BEF4C871BAD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0BC19A-BEF1-5B4B-A902-AD53778357C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A25FC-6407-5D45-B636-B9E36028A11D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C6A4A2-66F5-394E-820D-917A95A3D31E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0D1FF-AFCA-9043-9EB9-47E687FC36B4}" type="slidenum">
              <a:rPr lang="en-US" altLang="zh-CN"/>
              <a:pPr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89C56-86DF-6143-92D9-AFBD44DE23EC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CDBFA-36F7-8C46-8647-C7D6DB89552F}" type="slidenum">
              <a:rPr lang="en-US" altLang="zh-CN"/>
              <a:pPr/>
              <a:t>8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919538" y="8688049"/>
            <a:ext cx="2938462" cy="4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59" tIns="45881" rIns="91759" bIns="45881" anchor="b">
            <a:prstTxWarp prst="textNoShape">
              <a:avLst/>
            </a:prstTxWarp>
          </a:bodyPr>
          <a:lstStyle/>
          <a:p>
            <a:pPr algn="r" defTabSz="917575"/>
            <a:fld id="{E7DC6B17-DAE3-0B41-8758-C752F2CBFA20}" type="slidenum">
              <a:rPr lang="en-US" altLang="zh-CN" sz="1300" baseline="0">
                <a:latin typeface="Times New Roman" charset="0"/>
                <a:ea typeface="宋体" charset="-122"/>
                <a:cs typeface="宋体" charset="-122"/>
              </a:rPr>
              <a:pPr algn="r" defTabSz="917575"/>
              <a:t>9</a:t>
            </a:fld>
            <a:endParaRPr lang="en-US" altLang="zh-CN" sz="1300" baseline="0"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charset="0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89C56-86DF-6143-92D9-AFBD44DE23EC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5C66E-59E7-3748-AD95-D41D25A6B9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0C1B5-9C2A-0F4F-826D-DD8D9D547981}" type="datetimeFigureOut">
              <a:rPr lang="en-US" smtClean="0"/>
              <a:pPr/>
              <a:t>5/19/11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EA3B5-5A42-BA49-9D0C-708388F1A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3.wmf"/><Relationship Id="rId5" Type="http://schemas.openxmlformats.org/officeDocument/2006/relationships/oleObject" Target="../embeddings/oleObject13.bin"/><Relationship Id="rId6" Type="http://schemas.openxmlformats.org/officeDocument/2006/relationships/oleObject" Target="Macintosh%20HD:Users:guifuzhang:Library:Mail%20Downloads:bias_correction_PPAR_3_D3.doc!OLE_LINK1" TargetMode="External"/><Relationship Id="rId7" Type="http://schemas.openxmlformats.org/officeDocument/2006/relationships/oleObject" Target="Macintosh%20HD:Users:guifuzhang:Library:Mail%20Downloads:bias_correction_PPAR_3_D3.doc!OLE_LINK2" TargetMode="External"/><Relationship Id="rId8" Type="http://schemas.openxmlformats.org/officeDocument/2006/relationships/oleObject" Target="Macintosh%20HD:Users:guifuzhang:Library:Mail%20Downloads:bias_correction_PPAR_3_D3.doc!OLE_LINK5" TargetMode="External"/><Relationship Id="rId9" Type="http://schemas.openxmlformats.org/officeDocument/2006/relationships/oleObject" Target="../embeddings/oleObject14.bin"/><Relationship Id="rId10" Type="http://schemas.openxmlformats.org/officeDocument/2006/relationships/oleObject" Target="../embeddings/oleObject15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Macintosh%20HD:Users:guifuzhang:Library:Mail%20Downloads:bias_correction_PPAR_3_D3.doc!OLE_LINK4" TargetMode="External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Macintosh%20HD:Users:guifuzhang:Library:Mail%20Downloads:bias_correction_PPAR_3_D3.doc!OLE_LINK3" TargetMode="External"/><Relationship Id="rId5" Type="http://schemas.openxmlformats.org/officeDocument/2006/relationships/oleObject" Target="!OLE_LINK1" TargetMode="External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oleObject" Target="Macintosh%20HD:Users:guifuzhang:Desktop:CYPPAR:CPPAR1_jtech.doc!OLE_LINK3" TargetMode="External"/><Relationship Id="rId5" Type="http://schemas.openxmlformats.org/officeDocument/2006/relationships/oleObject" Target="Macintosh%20HD:Users:guifuzhang:Desktop:CYPPAR:CPPAR1_jtech.doc!OLE_LINK4" TargetMode="External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53.tiff"/><Relationship Id="rId5" Type="http://schemas.openxmlformats.org/officeDocument/2006/relationships/image" Target="../media/image54.png"/><Relationship Id="rId6" Type="http://schemas.openxmlformats.org/officeDocument/2006/relationships/oleObject" Target="../embeddings/oleObject16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javascript:js_popup('/ESR/display_tracks.php?PHPSESSID=diosrvhdtg2qde3neak5jk2sq6',%20'Tracks',%20600,%20575);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54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wmf"/><Relationship Id="rId7" Type="http://schemas.openxmlformats.org/officeDocument/2006/relationships/oleObject" Target="../embeddings/oleObject7.bin"/><Relationship Id="rId8" Type="http://schemas.openxmlformats.org/officeDocument/2006/relationships/oleObject" Target="../embeddings/oleObject8.bin"/><Relationship Id="rId9" Type="http://schemas.openxmlformats.org/officeDocument/2006/relationships/oleObject" Target="../embeddings/oleObject9.bin"/><Relationship Id="rId10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wmf"/><Relationship Id="rId12" Type="http://schemas.openxmlformats.org/officeDocument/2006/relationships/image" Target="../media/image34.wmf"/><Relationship Id="rId13" Type="http://schemas.openxmlformats.org/officeDocument/2006/relationships/image" Target="../media/image35.wmf"/><Relationship Id="rId14" Type="http://schemas.openxmlformats.org/officeDocument/2006/relationships/oleObject" Target="../embeddings/oleObject11.bin"/><Relationship Id="rId15" Type="http://schemas.openxmlformats.org/officeDocument/2006/relationships/oleObject" Target="../embeddings/oleObject1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6.wmf"/><Relationship Id="rId5" Type="http://schemas.openxmlformats.org/officeDocument/2006/relationships/image" Target="../media/image27.wmf"/><Relationship Id="rId6" Type="http://schemas.openxmlformats.org/officeDocument/2006/relationships/image" Target="../media/image28.wmf"/><Relationship Id="rId7" Type="http://schemas.openxmlformats.org/officeDocument/2006/relationships/image" Target="../media/image29.wmf"/><Relationship Id="rId8" Type="http://schemas.openxmlformats.org/officeDocument/2006/relationships/image" Target="../media/image30.wmf"/><Relationship Id="rId9" Type="http://schemas.openxmlformats.org/officeDocument/2006/relationships/image" Target="../media/image31.wmf"/><Relationship Id="rId10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Word_97_-_2004_Document1.doc"/><Relationship Id="rId5" Type="http://schemas.openxmlformats.org/officeDocument/2006/relationships/oleObject" Target="../embeddings/Microsoft_Word_97_-_2004_Document2.doc"/><Relationship Id="rId6" Type="http://schemas.openxmlformats.org/officeDocument/2006/relationships/oleObject" Target="../embeddings/Microsoft_Word_97_-_2004_Document3.doc"/><Relationship Id="rId7" Type="http://schemas.openxmlformats.org/officeDocument/2006/relationships/oleObject" Target="../embeddings/Microsoft_Word_97_-_2004_Document4.doc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533400" y="5072063"/>
            <a:ext cx="792480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zh-CN" sz="2400" baseline="0" dirty="0" err="1" smtClean="0">
                <a:solidFill>
                  <a:schemeClr val="bg1"/>
                </a:solidFill>
                <a:latin typeface="Arial Unicode MS" charset="0"/>
                <a:ea typeface="宋体" charset="-122"/>
                <a:cs typeface="宋体" charset="-122"/>
              </a:rPr>
              <a:t>Ang</a:t>
            </a:r>
            <a:endParaRPr lang="zh-CN" altLang="en-US" sz="2400" baseline="0" dirty="0" smtClean="0">
              <a:solidFill>
                <a:schemeClr val="bg1"/>
              </a:solidFill>
              <a:latin typeface="Arial Unicode MS" charset="0"/>
              <a:ea typeface="宋体" charset="-122"/>
              <a:cs typeface="宋体" charset="-122"/>
            </a:endParaRPr>
          </a:p>
          <a:p>
            <a:pPr algn="ctr" eaLnBrk="0" hangingPunct="0"/>
            <a:endParaRPr lang="en-US" altLang="zh-CN" sz="2800" baseline="0" dirty="0" smtClean="0">
              <a:ea typeface="宋体" charset="-122"/>
              <a:cs typeface="宋体" charset="-122"/>
            </a:endParaRPr>
          </a:p>
          <a:p>
            <a:pPr algn="ctr" eaLnBrk="0" hangingPunct="0"/>
            <a:endParaRPr lang="en-US" altLang="zh-CN" sz="2800" baseline="0" dirty="0">
              <a:ea typeface="宋体" charset="-122"/>
              <a:cs typeface="宋体" charset="-122"/>
            </a:endParaRPr>
          </a:p>
        </p:txBody>
      </p:sp>
      <p:pic>
        <p:nvPicPr>
          <p:cNvPr id="819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250281"/>
            <a:ext cx="1995487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lus 11"/>
          <p:cNvSpPr/>
          <p:nvPr/>
        </p:nvSpPr>
        <p:spPr bwMode="auto">
          <a:xfrm>
            <a:off x="2914992" y="3091216"/>
            <a:ext cx="533400" cy="6096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8199" name="Rectangle 11"/>
          <p:cNvSpPr>
            <a:spLocks noChangeArrowheads="1"/>
          </p:cNvSpPr>
          <p:nvPr/>
        </p:nvSpPr>
        <p:spPr bwMode="auto">
          <a:xfrm>
            <a:off x="0" y="-928688"/>
            <a:ext cx="766763" cy="185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.   </a:t>
            </a:r>
            <a:r>
              <a:rPr lang="en-US" sz="17200"/>
              <a:t> </a:t>
            </a:r>
            <a:endParaRPr lang="en-US"/>
          </a:p>
        </p:txBody>
      </p:sp>
      <p:sp>
        <p:nvSpPr>
          <p:cNvPr id="9" name="Equal 8"/>
          <p:cNvSpPr/>
          <p:nvPr/>
        </p:nvSpPr>
        <p:spPr bwMode="auto">
          <a:xfrm>
            <a:off x="6139963" y="3102072"/>
            <a:ext cx="609600" cy="685800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820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2986" y="2230437"/>
            <a:ext cx="19812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43794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Phased Array Weather Radar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Polarimetry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Status, challenges and solutions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0868" y="2919536"/>
            <a:ext cx="1147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???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5072063"/>
            <a:ext cx="7924800" cy="21236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zh-CN" sz="2400" baseline="0" dirty="0" err="1">
                <a:solidFill>
                  <a:schemeClr val="bg1"/>
                </a:solidFill>
                <a:latin typeface="Arial Unicode MS" charset="0"/>
                <a:ea typeface="宋体" charset="-122"/>
                <a:cs typeface="宋体" charset="-122"/>
              </a:rPr>
              <a:t>ang</a:t>
            </a:r>
            <a:endParaRPr lang="zh-CN" altLang="en-US" sz="2400" baseline="0" dirty="0" smtClean="0">
              <a:solidFill>
                <a:schemeClr val="bg1"/>
              </a:solidFill>
              <a:latin typeface="Arial Unicode MS" charset="0"/>
              <a:ea typeface="宋体" charset="-122"/>
              <a:cs typeface="宋体" charset="-122"/>
            </a:endParaRPr>
          </a:p>
          <a:p>
            <a:pPr algn="ctr"/>
            <a:r>
              <a:rPr lang="en-US" sz="1600" baseline="0" dirty="0" smtClean="0"/>
              <a:t>Guifu Zhang, </a:t>
            </a:r>
            <a:r>
              <a:rPr lang="it-IT" sz="1600" dirty="0" smtClean="0"/>
              <a:t>Robert </a:t>
            </a:r>
            <a:r>
              <a:rPr lang="it-IT" sz="1600" dirty="0" err="1" smtClean="0"/>
              <a:t>Palmer</a:t>
            </a:r>
            <a:r>
              <a:rPr lang="it-IT" sz="1600" dirty="0" smtClean="0"/>
              <a:t>, Lei Lei, </a:t>
            </a:r>
            <a:r>
              <a:rPr lang="it-IT" sz="1600" dirty="0" err="1" smtClean="0"/>
              <a:t>Shaya</a:t>
            </a:r>
            <a:r>
              <a:rPr lang="it-IT" sz="1600" dirty="0" smtClean="0"/>
              <a:t> </a:t>
            </a:r>
            <a:r>
              <a:rPr lang="en-US" sz="1600" dirty="0" err="1" smtClean="0"/>
              <a:t>Karimkashi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baseline="0" dirty="0" smtClean="0"/>
              <a:t>Richard J. </a:t>
            </a:r>
            <a:r>
              <a:rPr lang="en-US" sz="1600" baseline="0" dirty="0" err="1" smtClean="0"/>
              <a:t>Doviak</a:t>
            </a:r>
            <a:r>
              <a:rPr lang="en-US" sz="1600" baseline="0" dirty="0" smtClean="0"/>
              <a:t>, </a:t>
            </a:r>
            <a:r>
              <a:rPr lang="en-US" sz="1600" baseline="0" dirty="0" err="1" smtClean="0"/>
              <a:t>Dusan</a:t>
            </a:r>
            <a:r>
              <a:rPr lang="en-US" sz="1600" baseline="0" dirty="0" smtClean="0"/>
              <a:t> S. </a:t>
            </a:r>
            <a:r>
              <a:rPr lang="en-US" sz="1600" baseline="0" dirty="0" err="1" smtClean="0"/>
              <a:t>Zrnic</a:t>
            </a:r>
            <a:r>
              <a:rPr lang="en-US" sz="1600" baseline="0" dirty="0" smtClean="0"/>
              <a:t>,</a:t>
            </a:r>
            <a:r>
              <a:rPr lang="en-US" sz="1600" dirty="0" smtClean="0"/>
              <a:t> </a:t>
            </a:r>
            <a:r>
              <a:rPr lang="it-IT" sz="1600" baseline="0" dirty="0" smtClean="0"/>
              <a:t>and Yasser </a:t>
            </a:r>
            <a:r>
              <a:rPr lang="it-IT" sz="1600" baseline="0" dirty="0" err="1" smtClean="0"/>
              <a:t>Al-Rashid</a:t>
            </a:r>
            <a:endParaRPr lang="it-IT" sz="1600" baseline="0" dirty="0" smtClean="0"/>
          </a:p>
          <a:p>
            <a:pPr algn="ctr"/>
            <a:r>
              <a:rPr lang="it-IT" sz="2000" baseline="0" dirty="0" smtClean="0"/>
              <a:t>OU/NSSL/LM</a:t>
            </a:r>
            <a:endParaRPr lang="en-US" sz="2000" baseline="0" dirty="0" smtClean="0"/>
          </a:p>
          <a:p>
            <a:pPr algn="ctr" eaLnBrk="0" hangingPunct="0"/>
            <a:endParaRPr lang="en-US" altLang="zh-CN" sz="2800" baseline="0" dirty="0" smtClean="0">
              <a:ea typeface="宋体" charset="-122"/>
              <a:cs typeface="宋体" charset="-122"/>
            </a:endParaRPr>
          </a:p>
          <a:p>
            <a:pPr algn="ctr" eaLnBrk="0" hangingPunct="0"/>
            <a:endParaRPr lang="en-US" altLang="zh-CN" sz="2800" baseline="0" dirty="0">
              <a:ea typeface="宋体" charset="-122"/>
              <a:cs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229600" cy="4525963"/>
          </a:xfrm>
        </p:spPr>
        <p:txBody>
          <a:bodyPr/>
          <a:lstStyle/>
          <a:p>
            <a:pPr eaLnBrk="1" hangingPunct="1"/>
            <a:endParaRPr lang="en-US" sz="2400" dirty="0">
              <a:ea typeface="ＭＳ Ｐゴシック" charset="-128"/>
            </a:endParaRPr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r>
              <a:rPr lang="en-US" sz="2000" dirty="0"/>
              <a:t>      </a:t>
            </a:r>
          </a:p>
        </p:txBody>
      </p:sp>
      <p:sp>
        <p:nvSpPr>
          <p:cNvPr id="410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dirty="0" smtClean="0">
                <a:ea typeface="宋体" charset="-122"/>
                <a:cs typeface="宋体" charset="-122"/>
              </a:rPr>
              <a:t>Extended to Aperture and Patch</a:t>
            </a:r>
            <a:br>
              <a:rPr lang="en-US" altLang="zh-CN" dirty="0" smtClean="0">
                <a:ea typeface="宋体" charset="-122"/>
                <a:cs typeface="宋体" charset="-122"/>
              </a:rPr>
            </a:br>
            <a:endParaRPr lang="en-US" altLang="zh-CN" dirty="0">
              <a:ea typeface="宋体" charset="-122"/>
              <a:cs typeface="宋体" charset="-122"/>
            </a:endParaRPr>
          </a:p>
        </p:txBody>
      </p:sp>
      <p:pic>
        <p:nvPicPr>
          <p:cNvPr id="4105" name="Object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4850" y="3321050"/>
            <a:ext cx="1143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Rectangle 13"/>
          <p:cNvSpPr>
            <a:spLocks noChangeArrowheads="1"/>
          </p:cNvSpPr>
          <p:nvPr/>
        </p:nvSpPr>
        <p:spPr bwMode="auto">
          <a:xfrm>
            <a:off x="457200" y="3940568"/>
            <a:ext cx="7696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aseline="0" dirty="0"/>
              <a:t> </a:t>
            </a:r>
            <a:r>
              <a:rPr lang="en-US" sz="2000" baseline="0" dirty="0" smtClean="0"/>
              <a:t> </a:t>
            </a:r>
            <a:endParaRPr lang="en-US" sz="2000" dirty="0" smtClean="0"/>
          </a:p>
          <a:p>
            <a:pPr eaLnBrk="0" hangingPunct="0">
              <a:buFont typeface="Arial" charset="0"/>
              <a:buChar char="•"/>
            </a:pPr>
            <a:endParaRPr lang="en-US" sz="2000" baseline="0" dirty="0" smtClean="0"/>
          </a:p>
          <a:p>
            <a:pPr eaLnBrk="0" hangingPunct="0"/>
            <a:endParaRPr lang="en-US" sz="2000" baseline="0" dirty="0"/>
          </a:p>
          <a:p>
            <a:pPr eaLnBrk="0" hangingPunct="0">
              <a:buFont typeface="Arial" charset="0"/>
              <a:buChar char="•"/>
            </a:pPr>
            <a:endParaRPr lang="en-US" sz="2000" baseline="0" dirty="0"/>
          </a:p>
          <a:p>
            <a:pPr eaLnBrk="0" hangingPunct="0">
              <a:buFont typeface="Arial" charset="0"/>
              <a:buChar char="•"/>
            </a:pPr>
            <a:endParaRPr lang="en-US" sz="2000" baseline="0" dirty="0" smtClean="0"/>
          </a:p>
          <a:p>
            <a:pPr eaLnBrk="0" hangingPunct="0">
              <a:buFont typeface="Arial" charset="0"/>
              <a:buChar char="•"/>
            </a:pPr>
            <a:endParaRPr lang="en-US" sz="2000" baseline="0" dirty="0" smtClean="0"/>
          </a:p>
          <a:p>
            <a:pPr eaLnBrk="0" hangingPunct="0"/>
            <a:r>
              <a:rPr lang="en-US" sz="2000" dirty="0" smtClean="0"/>
              <a:t>Lei L., G. Zhang, and R.J. </a:t>
            </a:r>
            <a:r>
              <a:rPr lang="en-US" sz="2000" dirty="0" err="1" smtClean="0"/>
              <a:t>Doviak</a:t>
            </a:r>
            <a:r>
              <a:rPr lang="en-US" sz="2000" dirty="0" smtClean="0"/>
              <a:t>, 2011: Bias Correction for </a:t>
            </a:r>
            <a:r>
              <a:rPr lang="en-US" sz="2000" dirty="0" err="1" smtClean="0"/>
              <a:t>Polarimetric</a:t>
            </a:r>
            <a:r>
              <a:rPr lang="en-US" sz="2000" dirty="0" smtClean="0"/>
              <a:t> Phased-Array Radar with different antenna radiation elements, to be submitted to IEEE Trans. on GRS.</a:t>
            </a:r>
          </a:p>
          <a:p>
            <a:pPr eaLnBrk="0" hangingPunct="0"/>
            <a:r>
              <a:rPr lang="en-US" sz="2000" baseline="0" dirty="0" smtClean="0"/>
              <a:t> </a:t>
            </a:r>
          </a:p>
          <a:p>
            <a:pPr eaLnBrk="0" hangingPunct="0"/>
            <a:endParaRPr lang="en-US" sz="2000" dirty="0"/>
          </a:p>
          <a:p>
            <a:pPr eaLnBrk="0" hangingPunct="0"/>
            <a:endParaRPr lang="en-US" sz="2000" dirty="0"/>
          </a:p>
          <a:p>
            <a:pPr eaLnBrk="0" hangingPunct="0"/>
            <a:endParaRPr lang="en-US" sz="2000" dirty="0"/>
          </a:p>
          <a:p>
            <a:pPr eaLnBrk="0" hangingPunct="0"/>
            <a:endParaRPr lang="en-US" sz="2000" dirty="0"/>
          </a:p>
        </p:txBody>
      </p:sp>
      <p:graphicFrame>
        <p:nvGraphicFramePr>
          <p:cNvPr id="4099" name="Object 7"/>
          <p:cNvGraphicFramePr>
            <a:graphicFrameLocks noChangeAspect="1"/>
          </p:cNvGraphicFramePr>
          <p:nvPr/>
        </p:nvGraphicFramePr>
        <p:xfrm>
          <a:off x="946150" y="3110383"/>
          <a:ext cx="4132262" cy="926629"/>
        </p:xfrm>
        <a:graphic>
          <a:graphicData uri="http://schemas.openxmlformats.org/presentationml/2006/ole">
            <p:oleObj spid="_x0000_s178179" name="Equation" r:id="rId5" imgW="2717800" imgH="609600" progId="Equation.DSMT4">
              <p:embed/>
            </p:oleObj>
          </a:graphicData>
        </a:graphic>
      </p:graphicFrame>
      <p:graphicFrame>
        <p:nvGraphicFramePr>
          <p:cNvPr id="178182" name="Object 6"/>
          <p:cNvGraphicFramePr>
            <a:graphicFrameLocks noChangeAspect="1"/>
          </p:cNvGraphicFramePr>
          <p:nvPr/>
        </p:nvGraphicFramePr>
        <p:xfrm>
          <a:off x="304800" y="1181100"/>
          <a:ext cx="4699000" cy="1841500"/>
        </p:xfrm>
        <a:graphic>
          <a:graphicData uri="http://schemas.openxmlformats.org/presentationml/2006/ole">
            <p:oleObj spid="_x0000_s178182" name="Document" r:id="rId6" imgW="4699000" imgH="1841500" progId="Word.Document.12">
              <p:link updateAutomatic="1"/>
            </p:oleObj>
          </a:graphicData>
        </a:graphic>
      </p:graphicFrame>
      <p:graphicFrame>
        <p:nvGraphicFramePr>
          <p:cNvPr id="178183" name="Object 7"/>
          <p:cNvGraphicFramePr>
            <a:graphicFrameLocks noChangeAspect="1"/>
          </p:cNvGraphicFramePr>
          <p:nvPr/>
        </p:nvGraphicFramePr>
        <p:xfrm>
          <a:off x="6397952" y="1027023"/>
          <a:ext cx="2070100" cy="1917700"/>
        </p:xfrm>
        <a:graphic>
          <a:graphicData uri="http://schemas.openxmlformats.org/presentationml/2006/ole">
            <p:oleObj spid="_x0000_s178183" name="Document" r:id="rId7" imgW="2070100" imgH="1917700" progId="Word.Document.12">
              <p:link updateAutomatic="1"/>
            </p:oleObj>
          </a:graphicData>
        </a:graphic>
      </p:graphicFrame>
      <p:graphicFrame>
        <p:nvGraphicFramePr>
          <p:cNvPr id="178184" name="Object 8"/>
          <p:cNvGraphicFramePr>
            <a:graphicFrameLocks noChangeAspect="1"/>
          </p:cNvGraphicFramePr>
          <p:nvPr/>
        </p:nvGraphicFramePr>
        <p:xfrm>
          <a:off x="5313199" y="2944723"/>
          <a:ext cx="3373601" cy="2952840"/>
        </p:xfrm>
        <a:graphic>
          <a:graphicData uri="http://schemas.openxmlformats.org/presentationml/2006/ole">
            <p:oleObj spid="_x0000_s178184" name="Document" r:id="rId8" imgW="5702300" imgH="4991100" progId="Word.Document.12">
              <p:link updateAutomatic="1"/>
            </p:oleObj>
          </a:graphicData>
        </a:graphic>
      </p:graphicFrame>
      <p:graphicFrame>
        <p:nvGraphicFramePr>
          <p:cNvPr id="178187" name="Object 11"/>
          <p:cNvGraphicFramePr>
            <a:graphicFrameLocks noChangeAspect="1"/>
          </p:cNvGraphicFramePr>
          <p:nvPr/>
        </p:nvGraphicFramePr>
        <p:xfrm>
          <a:off x="946150" y="4123643"/>
          <a:ext cx="2781300" cy="812800"/>
        </p:xfrm>
        <a:graphic>
          <a:graphicData uri="http://schemas.openxmlformats.org/presentationml/2006/ole">
            <p:oleObj spid="_x0000_s178187" name="Equation" r:id="rId9" imgW="2781300" imgH="812800" progId="Equation.DSMT4">
              <p:embed/>
            </p:oleObj>
          </a:graphicData>
        </a:graphic>
      </p:graphicFrame>
      <p:graphicFrame>
        <p:nvGraphicFramePr>
          <p:cNvPr id="178188" name="Object 12"/>
          <p:cNvGraphicFramePr>
            <a:graphicFrameLocks noChangeAspect="1"/>
          </p:cNvGraphicFramePr>
          <p:nvPr/>
        </p:nvGraphicFramePr>
        <p:xfrm>
          <a:off x="939800" y="4969391"/>
          <a:ext cx="2781300" cy="812800"/>
        </p:xfrm>
        <a:graphic>
          <a:graphicData uri="http://schemas.openxmlformats.org/presentationml/2006/ole">
            <p:oleObj spid="_x0000_s178188" name="Equation" r:id="rId10" imgW="2781300" imgH="8128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23021" y="1904850"/>
            <a:ext cx="186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L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1567" y="2390539"/>
            <a:ext cx="3198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L</a:t>
            </a:r>
            <a:endParaRPr lang="en-US" sz="1200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85376"/>
            <a:ext cx="851058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ea typeface="宋体" charset="-122"/>
                <a:cs typeface="宋体" charset="-122"/>
              </a:rPr>
              <a:t>Z</a:t>
            </a:r>
            <a:r>
              <a:rPr lang="en-US" altLang="zh-CN" baseline="-25000" dirty="0">
                <a:ea typeface="宋体" charset="-122"/>
                <a:cs typeface="宋体" charset="-122"/>
              </a:rPr>
              <a:t>DR</a:t>
            </a: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 smtClean="0">
                <a:ea typeface="宋体" charset="-122"/>
                <a:cs typeface="宋体" charset="-122"/>
              </a:rPr>
              <a:t>bias for aperture</a:t>
            </a:r>
            <a:r>
              <a:rPr lang="en-US" altLang="zh-CN" sz="3200" b="1" dirty="0" smtClean="0">
                <a:ea typeface="宋体" charset="-122"/>
                <a:cs typeface="宋体" charset="-122"/>
              </a:rPr>
              <a:t/>
            </a:r>
            <a:br>
              <a:rPr lang="en-US" altLang="zh-CN" sz="3200" b="1" dirty="0" smtClean="0">
                <a:ea typeface="宋体" charset="-122"/>
                <a:cs typeface="宋体" charset="-122"/>
              </a:rPr>
            </a:br>
            <a:endParaRPr lang="en-US" altLang="zh-CN" i="1" dirty="0">
              <a:solidFill>
                <a:schemeClr val="tx1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22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143000"/>
            <a:ext cx="5715000" cy="5181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sz="18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/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zh-CN" altLang="en-US" sz="3600">
              <a:ea typeface="宋体" charset="-122"/>
              <a:cs typeface="宋体" charset="-122"/>
            </a:endParaRPr>
          </a:p>
        </p:txBody>
      </p:sp>
      <p:sp>
        <p:nvSpPr>
          <p:cNvPr id="52233" name="Rectangle 10"/>
          <p:cNvSpPr>
            <a:spLocks noChangeArrowheads="1"/>
          </p:cNvSpPr>
          <p:nvPr/>
        </p:nvSpPr>
        <p:spPr bwMode="auto">
          <a:xfrm>
            <a:off x="3276600" y="4038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sp>
        <p:nvSpPr>
          <p:cNvPr id="52234" name="Rectangle 11"/>
          <p:cNvSpPr>
            <a:spLocks noChangeArrowheads="1"/>
          </p:cNvSpPr>
          <p:nvPr/>
        </p:nvSpPr>
        <p:spPr bwMode="auto">
          <a:xfrm>
            <a:off x="6934200" y="4038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graphicFrame>
        <p:nvGraphicFramePr>
          <p:cNvPr id="176135" name="Object 7"/>
          <p:cNvGraphicFramePr>
            <a:graphicFrameLocks noChangeAspect="1"/>
          </p:cNvGraphicFramePr>
          <p:nvPr/>
        </p:nvGraphicFramePr>
        <p:xfrm>
          <a:off x="1752600" y="1333500"/>
          <a:ext cx="5638800" cy="4991100"/>
        </p:xfrm>
        <a:graphic>
          <a:graphicData uri="http://schemas.openxmlformats.org/presentationml/2006/ole">
            <p:oleObj spid="_x0000_s176135" name="Document" r:id="rId4" imgW="5638800" imgH="4991100" progId="Word.Document.12">
              <p:link updateAutomatic="1"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0467" y="6324600"/>
            <a:ext cx="70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ＭＳ Ｐゴシック" charset="-128"/>
              </a:rPr>
              <a:t>Parameters used in the calculation are:  </a:t>
            </a:r>
            <a:r>
              <a:rPr lang="en-US" i="1" dirty="0" err="1" smtClean="0">
                <a:latin typeface="Times New Roman" charset="0"/>
                <a:ea typeface="ＭＳ Ｐゴシック" charset="-128"/>
              </a:rPr>
              <a:t>Z</a:t>
            </a:r>
            <a:r>
              <a:rPr lang="en-US" i="1" baseline="-25000" dirty="0" err="1" smtClean="0">
                <a:latin typeface="Times New Roman" charset="0"/>
                <a:ea typeface="ＭＳ Ｐゴシック" charset="-128"/>
              </a:rPr>
              <a:t>dr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 = 1.0 </a:t>
            </a:r>
            <a:r>
              <a:rPr lang="en-US" dirty="0" smtClean="0">
                <a:latin typeface="Times New Roman" charset="0"/>
                <a:ea typeface="ＭＳ Ｐゴシック" charset="-128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i.e., </a:t>
            </a:r>
            <a:r>
              <a:rPr lang="en-US" dirty="0" smtClean="0">
                <a:latin typeface="Times New Roman" charset="0"/>
                <a:ea typeface="ＭＳ Ｐゴシック" charset="-128"/>
              </a:rPr>
              <a:t>= 0 dB)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, </a:t>
            </a:r>
            <a:r>
              <a:rPr lang="en-US" i="1" dirty="0" err="1" smtClean="0">
                <a:latin typeface="Times New Roman" charset="0"/>
                <a:ea typeface="ＭＳ Ｐゴシック" charset="-128"/>
              </a:rPr>
              <a:t>ρ</a:t>
            </a:r>
            <a:r>
              <a:rPr lang="en-US" baseline="-25000" dirty="0" err="1" smtClean="0">
                <a:latin typeface="Times New Roman" charset="0"/>
                <a:ea typeface="ＭＳ Ｐゴシック" charset="-128"/>
              </a:rPr>
              <a:t>hv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 = 0.9.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85376"/>
            <a:ext cx="8510588" cy="1325563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宋体" charset="-122"/>
                <a:cs typeface="宋体" charset="-122"/>
              </a:rPr>
              <a:t>Z</a:t>
            </a:r>
            <a:r>
              <a:rPr lang="en-US" altLang="zh-CN" baseline="-25000" dirty="0">
                <a:ea typeface="宋体" charset="-122"/>
                <a:cs typeface="宋体" charset="-122"/>
              </a:rPr>
              <a:t>DR</a:t>
            </a: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 smtClean="0">
                <a:ea typeface="宋体" charset="-122"/>
                <a:cs typeface="宋体" charset="-122"/>
              </a:rPr>
              <a:t>bias for Patch</a:t>
            </a:r>
            <a:endParaRPr lang="en-US" altLang="zh-CN" i="1" dirty="0">
              <a:solidFill>
                <a:schemeClr val="tx1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22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143000"/>
            <a:ext cx="5715000" cy="5181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sz="18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/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zh-CN" altLang="en-US" sz="3600">
              <a:ea typeface="宋体" charset="-122"/>
              <a:cs typeface="宋体" charset="-122"/>
            </a:endParaRPr>
          </a:p>
        </p:txBody>
      </p:sp>
      <p:sp>
        <p:nvSpPr>
          <p:cNvPr id="52232" name="Rectangle 9"/>
          <p:cNvSpPr>
            <a:spLocks noChangeArrowheads="1"/>
          </p:cNvSpPr>
          <p:nvPr/>
        </p:nvSpPr>
        <p:spPr bwMode="auto">
          <a:xfrm>
            <a:off x="6934200" y="1371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sp>
        <p:nvSpPr>
          <p:cNvPr id="52233" name="Rectangle 10"/>
          <p:cNvSpPr>
            <a:spLocks noChangeArrowheads="1"/>
          </p:cNvSpPr>
          <p:nvPr/>
        </p:nvSpPr>
        <p:spPr bwMode="auto">
          <a:xfrm>
            <a:off x="3276600" y="4038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sp>
        <p:nvSpPr>
          <p:cNvPr id="52234" name="Rectangle 11"/>
          <p:cNvSpPr>
            <a:spLocks noChangeArrowheads="1"/>
          </p:cNvSpPr>
          <p:nvPr/>
        </p:nvSpPr>
        <p:spPr bwMode="auto">
          <a:xfrm>
            <a:off x="6934200" y="4038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sp>
        <p:nvSpPr>
          <p:cNvPr id="52235" name="Rectangle 12"/>
          <p:cNvSpPr>
            <a:spLocks noChangeArrowheads="1"/>
          </p:cNvSpPr>
          <p:nvPr/>
        </p:nvSpPr>
        <p:spPr bwMode="auto">
          <a:xfrm>
            <a:off x="3276600" y="1371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ATSR</a:t>
            </a:r>
          </a:p>
        </p:txBody>
      </p:sp>
      <p:graphicFrame>
        <p:nvGraphicFramePr>
          <p:cNvPr id="176134" name="Object 6"/>
          <p:cNvGraphicFramePr>
            <a:graphicFrameLocks noChangeAspect="1"/>
          </p:cNvGraphicFramePr>
          <p:nvPr/>
        </p:nvGraphicFramePr>
        <p:xfrm>
          <a:off x="1513789" y="1308100"/>
          <a:ext cx="5638800" cy="5016500"/>
        </p:xfrm>
        <a:graphic>
          <a:graphicData uri="http://schemas.openxmlformats.org/presentationml/2006/ole">
            <p:oleObj spid="_x0000_s180226" name="Document" r:id="rId4" imgW="5638800" imgH="5016500" progId="Word.Document.12">
              <p:link updateAutomatic="1"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28542" y="6179003"/>
            <a:ext cx="70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ＭＳ Ｐゴシック" charset="-128"/>
              </a:rPr>
              <a:t>Parameters used in the calculation are:  </a:t>
            </a:r>
            <a:r>
              <a:rPr lang="en-US" i="1" dirty="0" err="1" smtClean="0">
                <a:latin typeface="Times New Roman" charset="0"/>
                <a:ea typeface="ＭＳ Ｐゴシック" charset="-128"/>
              </a:rPr>
              <a:t>Z</a:t>
            </a:r>
            <a:r>
              <a:rPr lang="en-US" i="1" baseline="-25000" dirty="0" err="1" smtClean="0">
                <a:latin typeface="Times New Roman" charset="0"/>
                <a:ea typeface="ＭＳ Ｐゴシック" charset="-128"/>
              </a:rPr>
              <a:t>dr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 = 1.0 </a:t>
            </a:r>
            <a:r>
              <a:rPr lang="en-US" dirty="0" smtClean="0">
                <a:latin typeface="Times New Roman" charset="0"/>
                <a:ea typeface="ＭＳ Ｐゴシック" charset="-128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i.e., </a:t>
            </a:r>
            <a:r>
              <a:rPr lang="en-US" dirty="0" smtClean="0">
                <a:latin typeface="Times New Roman" charset="0"/>
                <a:ea typeface="ＭＳ Ｐゴシック" charset="-128"/>
              </a:rPr>
              <a:t>= 0 dB)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, </a:t>
            </a:r>
            <a:r>
              <a:rPr lang="en-US" i="1" dirty="0" err="1" smtClean="0">
                <a:latin typeface="Times New Roman" charset="0"/>
                <a:ea typeface="ＭＳ Ｐゴシック" charset="-128"/>
              </a:rPr>
              <a:t>ρ</a:t>
            </a:r>
            <a:r>
              <a:rPr lang="en-US" baseline="-25000" dirty="0" err="1" smtClean="0">
                <a:latin typeface="Times New Roman" charset="0"/>
                <a:ea typeface="ＭＳ Ｐゴシック" charset="-128"/>
              </a:rPr>
              <a:t>hv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 = 0.9.</a:t>
            </a:r>
            <a:endParaRPr lang="en-US" dirty="0"/>
          </a:p>
        </p:txBody>
      </p:sp>
      <p:graphicFrame>
        <p:nvGraphicFramePr>
          <p:cNvPr id="180229" name="Object 5"/>
          <p:cNvGraphicFramePr>
            <a:graphicFrameLocks noChangeAspect="1"/>
          </p:cNvGraphicFramePr>
          <p:nvPr/>
        </p:nvGraphicFramePr>
        <p:xfrm>
          <a:off x="1591170" y="1157514"/>
          <a:ext cx="5638800" cy="5016500"/>
        </p:xfrm>
        <a:graphic>
          <a:graphicData uri="http://schemas.openxmlformats.org/presentationml/2006/ole">
            <p:oleObj spid="_x0000_s180229" name="Document" r:id="rId5" imgW="5638800" imgH="50165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fig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5270" y="6096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1"/>
          <p:cNvSpPr>
            <a:spLocks noGrp="1"/>
          </p:cNvSpPr>
          <p:nvPr>
            <p:ph type="ctrTitle"/>
          </p:nvPr>
        </p:nvSpPr>
        <p:spPr>
          <a:xfrm>
            <a:off x="762000" y="53975"/>
            <a:ext cx="7772400" cy="1470025"/>
          </a:xfrm>
        </p:spPr>
        <p:txBody>
          <a:bodyPr/>
          <a:lstStyle/>
          <a:p>
            <a:r>
              <a:rPr lang="en-US" dirty="0">
                <a:ea typeface="ＭＳ Ｐゴシック" charset="-128"/>
              </a:rPr>
              <a:t>Cylindrical PPAR (CPPAR</a:t>
            </a:r>
            <a:r>
              <a:rPr lang="en-US" dirty="0" smtClean="0">
                <a:ea typeface="ＭＳ Ｐゴシック" charset="-128"/>
              </a:rPr>
              <a:t>)</a:t>
            </a:r>
            <a:br>
              <a:rPr lang="en-US" dirty="0" smtClean="0">
                <a:ea typeface="ＭＳ Ｐゴシック" charset="-128"/>
              </a:rPr>
            </a:br>
            <a:endParaRPr lang="en-US" dirty="0">
              <a:ea typeface="ＭＳ Ｐゴシック" charset="-128"/>
            </a:endParaRPr>
          </a:p>
        </p:txBody>
      </p:sp>
      <p:sp>
        <p:nvSpPr>
          <p:cNvPr id="12292" name="Content Placeholder 2"/>
          <p:cNvSpPr txBox="1">
            <a:spLocks/>
          </p:cNvSpPr>
          <p:nvPr/>
        </p:nvSpPr>
        <p:spPr bwMode="auto">
          <a:xfrm>
            <a:off x="265043" y="4300537"/>
            <a:ext cx="587887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 dirty="0"/>
              <a:t>Azimuthally commutating scan</a:t>
            </a:r>
          </a:p>
          <a:p>
            <a:pPr marL="800100" lvl="1" indent="-273050" eaLnBrk="0" hangingPunct="0">
              <a:spcBef>
                <a:spcPct val="20000"/>
              </a:spcBef>
              <a:buFont typeface="Lucida Grande"/>
              <a:buChar char="−"/>
            </a:pPr>
            <a:r>
              <a:rPr lang="en-US" sz="2200" baseline="0" dirty="0"/>
              <a:t>Unique beam characteristics</a:t>
            </a:r>
            <a:endParaRPr lang="en-US" sz="2200" baseline="0" dirty="0" smtClean="0"/>
          </a:p>
          <a:p>
            <a:pPr marL="800100" lvl="1" indent="-273050" eaLnBrk="0" hangingPunct="0">
              <a:spcBef>
                <a:spcPct val="20000"/>
              </a:spcBef>
              <a:buFont typeface="Lucida Grande"/>
              <a:buChar char="−"/>
            </a:pPr>
            <a:r>
              <a:rPr lang="en-US" sz="2200" dirty="0" smtClean="0"/>
              <a:t>Polarization </a:t>
            </a:r>
            <a:r>
              <a:rPr lang="en-US" sz="2200" dirty="0" err="1" smtClean="0"/>
              <a:t>orthogonality</a:t>
            </a:r>
            <a:endParaRPr lang="en-US" sz="2200" baseline="0" dirty="0" smtClean="0"/>
          </a:p>
          <a:p>
            <a:pPr marL="342900" lvl="0" indent="-273050" eaLnBrk="0" hangingPunct="0">
              <a:spcBef>
                <a:spcPct val="20000"/>
              </a:spcBef>
            </a:pPr>
            <a:r>
              <a:rPr lang="en-US" sz="1600" dirty="0" smtClean="0"/>
              <a:t>Zhang, G., R. J. </a:t>
            </a:r>
            <a:r>
              <a:rPr lang="en-US" sz="1600" dirty="0" err="1" smtClean="0"/>
              <a:t>Doviak</a:t>
            </a:r>
            <a:r>
              <a:rPr lang="en-US" sz="1600" dirty="0" smtClean="0"/>
              <a:t>, D. S. </a:t>
            </a:r>
            <a:r>
              <a:rPr lang="en-US" sz="1600" dirty="0" err="1" smtClean="0"/>
              <a:t>Zrnic</a:t>
            </a:r>
            <a:r>
              <a:rPr lang="en-US" sz="1600" dirty="0" smtClean="0"/>
              <a:t>, R. D. Palmer, L. Lei, Y. Al-Rashid, 2011: </a:t>
            </a:r>
            <a:r>
              <a:rPr lang="en-US" sz="1600" dirty="0" err="1" smtClean="0"/>
              <a:t>Polarimetric</a:t>
            </a:r>
            <a:r>
              <a:rPr lang="en-US" sz="1600" dirty="0" smtClean="0"/>
              <a:t> Phased Array Radar for Weather Measurement: A Planar or Cylindrical Configuration? </a:t>
            </a:r>
            <a:r>
              <a:rPr lang="en-US" sz="1600" i="1" dirty="0" smtClean="0"/>
              <a:t>J. Atmos.  Ocean. Tech., </a:t>
            </a:r>
            <a:r>
              <a:rPr lang="en-US" sz="1600" b="1" dirty="0" smtClean="0"/>
              <a:t>28</a:t>
            </a:r>
            <a:r>
              <a:rPr lang="en-US" sz="1600" dirty="0" smtClean="0"/>
              <a:t>(1), 63-73.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endParaRPr lang="en-US" sz="2200" baseline="0" dirty="0" smtClean="0"/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endParaRPr lang="en-US" sz="2200" baseline="0" dirty="0"/>
          </a:p>
        </p:txBody>
      </p:sp>
      <p:graphicFrame>
        <p:nvGraphicFramePr>
          <p:cNvPr id="182274" name="Object 2"/>
          <p:cNvGraphicFramePr>
            <a:graphicFrameLocks noChangeAspect="1"/>
          </p:cNvGraphicFramePr>
          <p:nvPr/>
        </p:nvGraphicFramePr>
        <p:xfrm>
          <a:off x="5509730" y="1524000"/>
          <a:ext cx="3409950" cy="2557463"/>
        </p:xfrm>
        <a:graphic>
          <a:graphicData uri="http://schemas.openxmlformats.org/presentationml/2006/ole">
            <p:oleObj spid="_x0000_s182274" name="Document" r:id="rId4" imgW="4267200" imgH="3200400" progId="Word.Document.12">
              <p:link updateAutomatic="1"/>
            </p:oleObj>
          </a:graphicData>
        </a:graphic>
      </p:graphicFrame>
      <p:graphicFrame>
        <p:nvGraphicFramePr>
          <p:cNvPr id="182275" name="Object 3"/>
          <p:cNvGraphicFramePr>
            <a:graphicFrameLocks noChangeAspect="1"/>
          </p:cNvGraphicFramePr>
          <p:nvPr/>
        </p:nvGraphicFramePr>
        <p:xfrm>
          <a:off x="5509730" y="4300537"/>
          <a:ext cx="3409950" cy="2557463"/>
        </p:xfrm>
        <a:graphic>
          <a:graphicData uri="http://schemas.openxmlformats.org/presentationml/2006/ole">
            <p:oleObj spid="_x0000_s182275" name="Document" r:id="rId5" imgW="4267200" imgH="32004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76225" y="5695517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 err="1" smtClean="0"/>
              <a:t>Karimkashi</a:t>
            </a:r>
            <a:r>
              <a:rPr lang="en-US" sz="1400" dirty="0" smtClean="0"/>
              <a:t>, S., </a:t>
            </a:r>
            <a:r>
              <a:rPr lang="en-US" sz="1400" dirty="0"/>
              <a:t>and A. A. </a:t>
            </a:r>
            <a:r>
              <a:rPr lang="en-US" sz="1400" dirty="0" err="1"/>
              <a:t>Kishk</a:t>
            </a:r>
            <a:r>
              <a:rPr lang="en-US" sz="1400" dirty="0"/>
              <a:t>, “Invasive weed optimizations and its feature in </a:t>
            </a:r>
            <a:r>
              <a:rPr lang="en-US" sz="1400" dirty="0" err="1"/>
              <a:t>electromagnetics</a:t>
            </a:r>
            <a:r>
              <a:rPr lang="en-US" sz="1400" dirty="0"/>
              <a:t>,” </a:t>
            </a:r>
            <a:r>
              <a:rPr lang="en-US" sz="1400" i="1" dirty="0"/>
              <a:t>IEEE Trans. Antennas </a:t>
            </a:r>
            <a:r>
              <a:rPr lang="en-US" sz="1400" i="1" dirty="0" err="1"/>
              <a:t>Propag</a:t>
            </a:r>
            <a:r>
              <a:rPr lang="en-US" sz="1400" i="1" dirty="0"/>
              <a:t>.</a:t>
            </a:r>
            <a:r>
              <a:rPr lang="en-US" sz="1400" dirty="0"/>
              <a:t>, vol. 58, pp. 1269-1278, Apr. 2010.</a:t>
            </a:r>
          </a:p>
        </p:txBody>
      </p:sp>
      <p:pic>
        <p:nvPicPr>
          <p:cNvPr id="6149" name="Picture 5" descr="C:\shaya\ARRC\Array_coupling\matlab28\Large array14\Dir_t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237" y="1744699"/>
            <a:ext cx="3536720" cy="2017158"/>
          </a:xfrm>
          <a:prstGeom prst="rect">
            <a:avLst/>
          </a:prstGeom>
          <a:noFill/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4294967295"/>
          </p:nvPr>
        </p:nvSpPr>
        <p:spPr>
          <a:xfrm>
            <a:off x="8410575" y="55719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228600" y="1045968"/>
            <a:ext cx="344887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phase weights are chosen for beam pointing.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Amplitude weights are optimized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It is expensive to apply optimization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Invasive weed Optimization (IWO) is used with 30 iteration and 40 runs in each iteration.</a:t>
            </a:r>
          </a:p>
          <a:p>
            <a:endParaRPr lang="en-US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6357597" y="4162023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dz = 0.65</a:t>
            </a:r>
            <a:r>
              <a:rPr lang="el-GR" sz="1600" dirty="0" smtClean="0"/>
              <a:t>λ</a:t>
            </a:r>
            <a:r>
              <a:rPr lang="en-US" sz="1600" dirty="0" smtClean="0"/>
              <a:t>                </a:t>
            </a:r>
            <a:r>
              <a:rPr lang="en-US" sz="1600" dirty="0" err="1" smtClean="0"/>
              <a:t>dr</a:t>
            </a:r>
            <a:r>
              <a:rPr lang="en-US" sz="1600" dirty="0" smtClean="0"/>
              <a:t> = 0.6</a:t>
            </a:r>
            <a:r>
              <a:rPr lang="el-GR" sz="1600" dirty="0" smtClean="0"/>
              <a:t>λ</a:t>
            </a:r>
            <a:endParaRPr lang="en-US" sz="1600" dirty="0" smtClean="0"/>
          </a:p>
          <a:p>
            <a:r>
              <a:rPr lang="en-US" sz="1600" dirty="0" err="1" smtClean="0"/>
              <a:t>Lc</a:t>
            </a:r>
            <a:r>
              <a:rPr lang="en-US" sz="1600" dirty="0" smtClean="0"/>
              <a:t>  = 8.54 m            </a:t>
            </a:r>
            <a:r>
              <a:rPr lang="en-US" sz="1600" dirty="0" err="1" smtClean="0"/>
              <a:t>Rc</a:t>
            </a:r>
            <a:r>
              <a:rPr lang="en-US" sz="1600" dirty="0" smtClean="0"/>
              <a:t> = 6.0387 m</a:t>
            </a:r>
          </a:p>
          <a:p>
            <a:r>
              <a:rPr lang="en-US" sz="1600" dirty="0" err="1" smtClean="0"/>
              <a:t>Nz</a:t>
            </a:r>
            <a:r>
              <a:rPr lang="en-US" sz="1600" dirty="0" smtClean="0"/>
              <a:t>=122                     Nr = 148</a:t>
            </a:r>
          </a:p>
          <a:p>
            <a:endParaRPr lang="en-US" sz="16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2251" y="6218737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 err="1" smtClean="0"/>
              <a:t>Karimkashi</a:t>
            </a:r>
            <a:r>
              <a:rPr lang="en-US" sz="1400" dirty="0" smtClean="0"/>
              <a:t>, S., </a:t>
            </a:r>
            <a:r>
              <a:rPr lang="en-US" sz="1400" dirty="0"/>
              <a:t>and</a:t>
            </a:r>
            <a:r>
              <a:rPr lang="en-US" sz="1400" dirty="0" smtClean="0"/>
              <a:t> G. Zhang, “An optimal design of a cylindrical phased array radar for weather sensing” submitted </a:t>
            </a:r>
            <a:r>
              <a:rPr lang="en-US" sz="1400" i="1" dirty="0" smtClean="0"/>
              <a:t>Radio Science.</a:t>
            </a:r>
            <a:r>
              <a:rPr lang="en-US" sz="1400" dirty="0" smtClean="0"/>
              <a:t>, </a:t>
            </a:r>
            <a:r>
              <a:rPr lang="en-US" sz="1400" dirty="0"/>
              <a:t>Apr. </a:t>
            </a:r>
            <a:r>
              <a:rPr lang="en-US" sz="1400" dirty="0" smtClean="0"/>
              <a:t>2011.</a:t>
            </a:r>
            <a:endParaRPr lang="en-US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719169"/>
            <a:ext cx="1937997" cy="18527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4170816" y="994042"/>
          <a:ext cx="4373562" cy="750657"/>
        </p:xfrm>
        <a:graphic>
          <a:graphicData uri="http://schemas.openxmlformats.org/presentationml/2006/ole">
            <p:oleObj spid="_x0000_s202754" name="Equation" r:id="rId6" imgW="4191000" imgH="6477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Cross-</a:t>
            </a:r>
            <a:r>
              <a:rPr lang="en-US" dirty="0" err="1" smtClean="0"/>
              <a:t>pol</a:t>
            </a:r>
            <a:r>
              <a:rPr lang="en-US" dirty="0" smtClean="0"/>
              <a:t>. minimization</a:t>
            </a:r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7010400" y="1066800"/>
            <a:ext cx="1828800" cy="2362200"/>
            <a:chOff x="6477000" y="1447800"/>
            <a:chExt cx="1828800" cy="2362200"/>
          </a:xfrm>
        </p:grpSpPr>
        <p:sp>
          <p:nvSpPr>
            <p:cNvPr id="5" name="Rectangle 4"/>
            <p:cNvSpPr/>
            <p:nvPr/>
          </p:nvSpPr>
          <p:spPr>
            <a:xfrm>
              <a:off x="6477000" y="1981200"/>
              <a:ext cx="1828800" cy="18288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781800" y="205740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543800" y="205740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81800" y="297180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43800" y="297180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6934200" y="23622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7696200" y="23622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6934200" y="32766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7696200" y="32766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58000" y="2450068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+1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20000" y="2438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+1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8000" y="3364468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+1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20000" y="3364468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+1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86600" y="14478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(a)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7010400" y="3810000"/>
            <a:ext cx="1828800" cy="2290465"/>
            <a:chOff x="6400800" y="1447800"/>
            <a:chExt cx="1828800" cy="2290465"/>
          </a:xfrm>
        </p:grpSpPr>
        <p:sp>
          <p:nvSpPr>
            <p:cNvPr id="16" name="Rectangle 15"/>
            <p:cNvSpPr/>
            <p:nvPr/>
          </p:nvSpPr>
          <p:spPr>
            <a:xfrm>
              <a:off x="6400800" y="1833265"/>
              <a:ext cx="1828800" cy="18288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05600" y="2061865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67600" y="2061865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05600" y="2976265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67600" y="2976265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6858000" y="236666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7620000" y="206186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858000" y="297626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7620000" y="328106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03162" y="2454533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+1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800" y="3368933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+1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43800" y="1757065"/>
              <a:ext cx="340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-1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746442" y="2671465"/>
              <a:ext cx="340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-1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0400" y="1447800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92D050"/>
                  </a:solidFill>
                </a:rPr>
                <a:t>(b)</a:t>
              </a:r>
              <a:endParaRPr lang="en-US" sz="2400" dirty="0">
                <a:solidFill>
                  <a:srgbClr val="92D050"/>
                </a:solidFill>
              </a:endParaRPr>
            </a:p>
          </p:txBody>
        </p:sp>
      </p:grpSp>
      <p:sp>
        <p:nvSpPr>
          <p:cNvPr id="38" name="Slide Number Placeholder 37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4035" name="Picture 3" descr="C:\shaya\ARRC\Array_coupling\matlab28\Large array14\fig4_correct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6633069" cy="434340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3352800" y="1981200"/>
            <a:ext cx="609600" cy="144780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4191000" cy="1241425"/>
          </a:xfrm>
        </p:spPr>
        <p:txBody>
          <a:bodyPr/>
          <a:lstStyle/>
          <a:p>
            <a:r>
              <a:rPr lang="en-US">
                <a:ea typeface="ＭＳ Ｐゴシック" charset="-128"/>
              </a:rPr>
              <a:t>Advantages </a:t>
            </a:r>
          </a:p>
        </p:txBody>
      </p:sp>
      <p:sp>
        <p:nvSpPr>
          <p:cNvPr id="34819" name="Content Placeholder 2"/>
          <p:cNvSpPr txBox="1">
            <a:spLocks/>
          </p:cNvSpPr>
          <p:nvPr/>
        </p:nvSpPr>
        <p:spPr bwMode="auto">
          <a:xfrm>
            <a:off x="228600" y="1447800"/>
            <a:ext cx="464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/>
              <a:t>Scan-invariant polarimetric radar measurements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/>
              <a:t>Polarization purity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/>
              <a:t>High efficiency of utilizing radiation power and antenna aperture. 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/>
              <a:t>Efficient use of spectrum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/>
              <a:t>Simultaneous multi-beam for multi-functionality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/>
              <a:t>Flexibility to choose the number of beams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r>
              <a:rPr lang="en-US" sz="2200" baseline="0"/>
              <a:t>No need for the face-to-face matching</a:t>
            </a:r>
          </a:p>
          <a:p>
            <a:pPr marL="342900" indent="-273050" eaLnBrk="0" hangingPunct="0">
              <a:spcBef>
                <a:spcPct val="20000"/>
              </a:spcBef>
              <a:buFontTx/>
              <a:buChar char="•"/>
            </a:pPr>
            <a:endParaRPr lang="en-US" sz="2200" baseline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029200" y="1524000"/>
            <a:ext cx="411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kern="0" baseline="0" dirty="0">
                <a:latin typeface="+mn-lt"/>
              </a:rPr>
              <a:t>Complexity in design and manufacturing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kern="0" baseline="0" dirty="0">
                <a:latin typeface="+mn-lt"/>
              </a:rPr>
              <a:t>Difficulty in controlling </a:t>
            </a:r>
            <a:r>
              <a:rPr lang="en-US" sz="2200" kern="0" baseline="0" dirty="0" err="1">
                <a:latin typeface="+mn-lt"/>
              </a:rPr>
              <a:t>sidelobe</a:t>
            </a:r>
            <a:r>
              <a:rPr lang="en-US" sz="2200" kern="0" baseline="0" dirty="0">
                <a:latin typeface="+mn-lt"/>
              </a:rPr>
              <a:t> levels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kern="0" baseline="0" dirty="0">
                <a:latin typeface="+mn-lt"/>
              </a:rPr>
              <a:t>Synchronization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kern="0" baseline="0" dirty="0">
                <a:latin typeface="+mn-lt"/>
              </a:rPr>
              <a:t>Sub-array </a:t>
            </a:r>
            <a:r>
              <a:rPr lang="en-US" sz="2200" kern="0" baseline="0" dirty="0" smtClean="0">
                <a:latin typeface="+mn-lt"/>
              </a:rPr>
              <a:t>production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kern="0" dirty="0" smtClean="0"/>
              <a:t>Constrain on beam scan among formed beams</a:t>
            </a:r>
            <a:endParaRPr lang="en-US" sz="2200" kern="0" baseline="0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876800" y="304800"/>
            <a:ext cx="37338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baseline="0" dirty="0">
                <a:solidFill>
                  <a:srgbClr val="000000"/>
                </a:solidFill>
                <a:latin typeface="+mj-lt"/>
              </a:rPr>
              <a:t>Drawbacks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Conclusions and discussions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686800" cy="4495800"/>
          </a:xfrm>
        </p:spPr>
        <p:txBody>
          <a:bodyPr/>
          <a:lstStyle/>
          <a:p>
            <a:pPr marL="1295400" lvl="2" indent="-381000" eaLnBrk="1" hangingPunct="1">
              <a:buFont typeface="Times" charset="0"/>
              <a:buChar char="•"/>
            </a:pPr>
            <a:endParaRPr lang="zh-CN" altLang="en-US" dirty="0">
              <a:ea typeface="宋体" charset="-122"/>
              <a:cs typeface="宋体" charset="-122"/>
            </a:endParaRPr>
          </a:p>
          <a:p>
            <a:r>
              <a:rPr lang="en-US" sz="2400" dirty="0">
                <a:ea typeface="ＭＳ Ｐゴシック" charset="-128"/>
              </a:rPr>
              <a:t>Radar </a:t>
            </a:r>
            <a:r>
              <a:rPr lang="en-US" sz="2400" dirty="0" err="1">
                <a:ea typeface="ＭＳ Ｐゴシック" charset="-128"/>
              </a:rPr>
              <a:t>polarimetry</a:t>
            </a:r>
            <a:r>
              <a:rPr lang="en-US" sz="2400" dirty="0">
                <a:ea typeface="ＭＳ Ｐゴシック" charset="-128"/>
              </a:rPr>
              <a:t> </a:t>
            </a:r>
            <a:r>
              <a:rPr lang="en-US" altLang="zh-CN" sz="2400" dirty="0">
                <a:ea typeface="宋体" charset="-122"/>
                <a:cs typeface="宋体" charset="-122"/>
              </a:rPr>
              <a:t>– </a:t>
            </a:r>
            <a:r>
              <a:rPr lang="en-US" altLang="zh-CN" sz="2400" i="1" dirty="0">
                <a:ea typeface="宋体" charset="-122"/>
                <a:cs typeface="宋体" charset="-122"/>
              </a:rPr>
              <a:t>a matured technique, many applications </a:t>
            </a:r>
          </a:p>
          <a:p>
            <a:r>
              <a:rPr lang="en-US" sz="2400" dirty="0">
                <a:ea typeface="宋体" charset="-122"/>
                <a:cs typeface="宋体" charset="-122"/>
              </a:rPr>
              <a:t>PAR t</a:t>
            </a:r>
            <a:r>
              <a:rPr lang="en-US" altLang="zh-CN" sz="2400" dirty="0">
                <a:ea typeface="宋体" charset="-122"/>
                <a:cs typeface="宋体" charset="-122"/>
              </a:rPr>
              <a:t>echnology – </a:t>
            </a:r>
            <a:r>
              <a:rPr lang="en-US" altLang="zh-CN" sz="2400" i="1" dirty="0">
                <a:ea typeface="宋体" charset="-122"/>
                <a:cs typeface="宋体" charset="-122"/>
              </a:rPr>
              <a:t>great for multi-missions</a:t>
            </a:r>
          </a:p>
          <a:p>
            <a:r>
              <a:rPr lang="en-US" sz="2400" dirty="0" err="1">
                <a:ea typeface="宋体" charset="-122"/>
                <a:cs typeface="宋体" charset="-122"/>
              </a:rPr>
              <a:t>Polarimetric</a:t>
            </a:r>
            <a:r>
              <a:rPr lang="en-US" sz="2400" dirty="0">
                <a:ea typeface="宋体" charset="-122"/>
                <a:cs typeface="宋体" charset="-122"/>
              </a:rPr>
              <a:t> PAR </a:t>
            </a:r>
            <a:r>
              <a:rPr lang="en-US" altLang="zh-CN" sz="2400" dirty="0">
                <a:ea typeface="宋体" charset="-122"/>
                <a:cs typeface="宋体" charset="-122"/>
              </a:rPr>
              <a:t>– </a:t>
            </a:r>
            <a:r>
              <a:rPr lang="en-US" altLang="zh-CN" sz="2400" i="1" dirty="0">
                <a:ea typeface="宋体" charset="-122"/>
                <a:cs typeface="宋体" charset="-122"/>
              </a:rPr>
              <a:t>must be done for MPAR </a:t>
            </a:r>
            <a:endParaRPr lang="en-US" altLang="zh-CN" sz="2400" dirty="0">
              <a:ea typeface="宋体" charset="-122"/>
              <a:cs typeface="宋体" charset="-122"/>
            </a:endParaRPr>
          </a:p>
          <a:p>
            <a:r>
              <a:rPr lang="en-US" altLang="zh-CN" sz="2400" dirty="0">
                <a:ea typeface="宋体" charset="-122"/>
                <a:cs typeface="宋体" charset="-122"/>
              </a:rPr>
              <a:t>Many issues – </a:t>
            </a:r>
            <a:r>
              <a:rPr lang="en-US" altLang="zh-CN" sz="2400" i="1" dirty="0">
                <a:ea typeface="宋体" charset="-122"/>
                <a:cs typeface="宋体" charset="-122"/>
              </a:rPr>
              <a:t>great challenges and opportunities</a:t>
            </a:r>
          </a:p>
          <a:p>
            <a:r>
              <a:rPr lang="en-US" altLang="zh-CN" sz="2400" dirty="0">
                <a:ea typeface="宋体" charset="-122"/>
                <a:cs typeface="宋体" charset="-122"/>
              </a:rPr>
              <a:t>Cylindrical array (CPPAR) – </a:t>
            </a:r>
            <a:r>
              <a:rPr lang="en-US" altLang="zh-CN" sz="2400" i="1" dirty="0">
                <a:ea typeface="宋体" charset="-122"/>
                <a:cs typeface="宋体" charset="-122"/>
              </a:rPr>
              <a:t>attractive configuration</a:t>
            </a:r>
            <a:endParaRPr lang="en-US" altLang="zh-CN" sz="2400" i="1" dirty="0" smtClean="0">
              <a:ea typeface="宋体" charset="-122"/>
              <a:cs typeface="宋体" charset="-122"/>
            </a:endParaRPr>
          </a:p>
          <a:p>
            <a:r>
              <a:rPr lang="en-US" altLang="zh-CN" sz="2400" dirty="0" smtClean="0">
                <a:ea typeface="宋体" charset="-122"/>
                <a:cs typeface="宋体" charset="-122"/>
              </a:rPr>
              <a:t>Both PPPAR and CPPAR are possible for MPAR – </a:t>
            </a:r>
            <a:r>
              <a:rPr lang="en-US" altLang="zh-CN" sz="2400" i="1" dirty="0" smtClean="0">
                <a:ea typeface="宋体" charset="-122"/>
                <a:cs typeface="宋体" charset="-122"/>
              </a:rPr>
              <a:t>TBD</a:t>
            </a:r>
          </a:p>
          <a:p>
            <a:pPr>
              <a:buFontTx/>
              <a:buNone/>
            </a:pPr>
            <a:r>
              <a:rPr lang="en-US" altLang="zh-CN" sz="2400" i="1" dirty="0">
                <a:ea typeface="宋体" charset="-122"/>
                <a:cs typeface="宋体" charset="-122"/>
              </a:rPr>
              <a:t>	</a:t>
            </a:r>
            <a:endParaRPr lang="en-US" sz="1800" dirty="0">
              <a:ea typeface="ＭＳ Ｐゴシック" charset="-128"/>
            </a:endParaRP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5095875" y="1600200"/>
            <a:ext cx="31464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35845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9550" y="4816475"/>
            <a:ext cx="2206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On-going work presented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i="1" dirty="0" smtClean="0"/>
              <a:t>Session 2: Lei L., G. Zhang, R. </a:t>
            </a:r>
            <a:r>
              <a:rPr lang="en-US" i="1" dirty="0" err="1" smtClean="0"/>
              <a:t>Doviak</a:t>
            </a:r>
            <a:r>
              <a:rPr lang="en-US" i="1" dirty="0" smtClean="0"/>
              <a:t>, 	</a:t>
            </a:r>
            <a:r>
              <a:rPr lang="en-US" dirty="0" smtClean="0"/>
              <a:t>Design and Simulations for a Cylindrical </a:t>
            </a:r>
            <a:r>
              <a:rPr lang="en-US" dirty="0" err="1" smtClean="0"/>
              <a:t>Polarimetric</a:t>
            </a:r>
            <a:r>
              <a:rPr lang="en-US" dirty="0" smtClean="0"/>
              <a:t> Phased Array Weather Radar</a:t>
            </a:r>
            <a:endParaRPr lang="en-US" i="1" dirty="0" smtClean="0"/>
          </a:p>
          <a:p>
            <a:r>
              <a:rPr lang="en-US" dirty="0" smtClean="0"/>
              <a:t>Section 3: </a:t>
            </a:r>
            <a:r>
              <a:rPr lang="en-US" i="1" dirty="0" smtClean="0"/>
              <a:t> Zhang, Y., Y. Pan, S. Wang, Q. Zhao, D. </a:t>
            </a:r>
            <a:r>
              <a:rPr lang="en-US" i="1" dirty="0" err="1" smtClean="0"/>
              <a:t>Zrnic</a:t>
            </a:r>
            <a:r>
              <a:rPr lang="en-US" i="1" dirty="0" smtClean="0"/>
              <a:t>, R. </a:t>
            </a:r>
            <a:r>
              <a:rPr lang="en-US" i="1" dirty="0" err="1" smtClean="0"/>
              <a:t>Doviak</a:t>
            </a:r>
            <a:r>
              <a:rPr lang="en-US" i="1" dirty="0" smtClean="0"/>
              <a:t>,	</a:t>
            </a:r>
            <a:r>
              <a:rPr lang="en-US" dirty="0" smtClean="0"/>
              <a:t>Reconfigurable and Scalable Array Element Design for </a:t>
            </a:r>
            <a:r>
              <a:rPr lang="en-US" dirty="0" err="1" smtClean="0"/>
              <a:t>Polarimetric</a:t>
            </a:r>
            <a:r>
              <a:rPr lang="en-US" dirty="0" smtClean="0"/>
              <a:t> Multifunctional</a:t>
            </a:r>
            <a:endParaRPr lang="en-US" i="1" dirty="0" smtClean="0">
              <a:hlinkClick r:id="rId2"/>
            </a:endParaRPr>
          </a:p>
          <a:p>
            <a:r>
              <a:rPr lang="en-US" i="1" dirty="0" smtClean="0"/>
              <a:t>Session 5: </a:t>
            </a:r>
            <a:r>
              <a:rPr lang="en-US" i="1" dirty="0" err="1" smtClean="0"/>
              <a:t>Galletti</a:t>
            </a:r>
            <a:r>
              <a:rPr lang="en-US" i="1" dirty="0" smtClean="0"/>
              <a:t>, M., D. </a:t>
            </a:r>
            <a:r>
              <a:rPr lang="en-US" i="1" dirty="0" err="1" smtClean="0"/>
              <a:t>Zrnic</a:t>
            </a:r>
            <a:r>
              <a:rPr lang="en-US" i="1" dirty="0" smtClean="0"/>
              <a:t>, G. Zhang, R. </a:t>
            </a:r>
            <a:r>
              <a:rPr lang="en-US" i="1" dirty="0" err="1" smtClean="0"/>
              <a:t>Doviak</a:t>
            </a:r>
            <a:r>
              <a:rPr lang="en-US" i="1" dirty="0" smtClean="0"/>
              <a:t>, J. Crain, </a:t>
            </a:r>
            <a:r>
              <a:rPr lang="en-US" dirty="0" smtClean="0"/>
              <a:t>CPPAR – Cylindrical </a:t>
            </a:r>
            <a:r>
              <a:rPr lang="en-US" dirty="0" err="1" smtClean="0"/>
              <a:t>Polarimetric</a:t>
            </a:r>
            <a:r>
              <a:rPr lang="en-US" dirty="0" smtClean="0"/>
              <a:t> Phased Array Radar System Design </a:t>
            </a:r>
            <a:r>
              <a:rPr lang="en-US" i="1" dirty="0" smtClean="0"/>
              <a:t>	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RT/Druid 5880 </a:t>
            </a:r>
          </a:p>
          <a:p>
            <a:r>
              <a:rPr lang="en-US" dirty="0" smtClean="0"/>
              <a:t>Substrate Thickness = 3.175 mm</a:t>
            </a:r>
          </a:p>
          <a:p>
            <a:r>
              <a:rPr lang="en-US" dirty="0" smtClean="0"/>
              <a:t>Frequency = 2.8 GHz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r>
              <a:rPr smtClean="0">
                <a:solidFill>
                  <a:srgbClr val="FF3300"/>
                </a:solidFill>
              </a:rPr>
              <a:t>Single Element Microstrip Patch Design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4191000"/>
            <a:ext cx="1981200" cy="1905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05400" y="5638800"/>
            <a:ext cx="45719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14800" y="3810000"/>
            <a:ext cx="1981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2742406" y="5181600"/>
            <a:ext cx="1829594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67200" y="3276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Length = 3.45 cm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4953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Width = 3.45 cm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156" y="1771528"/>
            <a:ext cx="7243853" cy="22101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 smtClean="0">
                <a:ea typeface="宋体" charset="-122"/>
                <a:cs typeface="宋体" charset="-122"/>
              </a:rPr>
              <a:t>Current status of weather radar </a:t>
            </a:r>
            <a:r>
              <a:rPr lang="en-US" altLang="zh-CN" sz="2400" dirty="0" err="1" smtClean="0">
                <a:ea typeface="宋体" charset="-122"/>
                <a:cs typeface="宋体" charset="-122"/>
              </a:rPr>
              <a:t>polarimetry</a:t>
            </a:r>
            <a:endParaRPr lang="en-US" altLang="zh-CN" sz="2400" dirty="0" smtClean="0">
              <a:ea typeface="宋体" charset="-122"/>
              <a:cs typeface="宋体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 smtClean="0">
                <a:ea typeface="宋体" charset="-122"/>
                <a:cs typeface="宋体" charset="-122"/>
              </a:rPr>
              <a:t>Challenges and limitations for Planar </a:t>
            </a:r>
            <a:r>
              <a:rPr lang="en-US" altLang="zh-CN" sz="2400" dirty="0" err="1" smtClean="0">
                <a:ea typeface="宋体" charset="-122"/>
                <a:cs typeface="宋体" charset="-122"/>
              </a:rPr>
              <a:t>Polarimetric</a:t>
            </a:r>
            <a:r>
              <a:rPr lang="en-US" altLang="zh-CN" sz="2400" dirty="0" smtClean="0">
                <a:ea typeface="宋体" charset="-122"/>
                <a:cs typeface="宋体" charset="-122"/>
              </a:rPr>
              <a:t> Phased Array Radar (PPPAR)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 smtClean="0">
                <a:ea typeface="宋体" charset="-122"/>
                <a:cs typeface="宋体" charset="-122"/>
              </a:rPr>
              <a:t>Possible solutions: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Calibration for PPPAR measurements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Symmetric configuration: Cylindrical </a:t>
            </a:r>
            <a:r>
              <a:rPr lang="en-US" altLang="zh-CN" sz="2000" dirty="0" err="1" smtClean="0">
                <a:ea typeface="宋体" charset="-122"/>
                <a:cs typeface="宋体" charset="-122"/>
              </a:rPr>
              <a:t>Polarimetric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 PAR (CPPAR)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sz="2400" dirty="0" smtClean="0">
              <a:ea typeface="宋体" charset="-122"/>
              <a:cs typeface="宋体" charset="-122"/>
            </a:endParaRPr>
          </a:p>
          <a:p>
            <a:endParaRPr lang="en-US" dirty="0"/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316876" y="4658777"/>
            <a:ext cx="762000" cy="1409700"/>
            <a:chOff x="457200" y="1713970"/>
            <a:chExt cx="1079500" cy="1562100"/>
          </a:xfrm>
        </p:grpSpPr>
        <p:sp>
          <p:nvSpPr>
            <p:cNvPr id="5" name="Moon 3"/>
            <p:cNvSpPr>
              <a:spLocks noChangeArrowheads="1"/>
            </p:cNvSpPr>
            <p:nvPr/>
          </p:nvSpPr>
          <p:spPr bwMode="auto">
            <a:xfrm rot="-600000">
              <a:off x="628650" y="1734608"/>
              <a:ext cx="381000" cy="1160462"/>
            </a:xfrm>
            <a:prstGeom prst="moon">
              <a:avLst>
                <a:gd name="adj" fmla="val 3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rc 5"/>
            <p:cNvSpPr/>
            <p:nvPr/>
          </p:nvSpPr>
          <p:spPr bwMode="auto">
            <a:xfrm rot="21000000">
              <a:off x="704585" y="1713970"/>
              <a:ext cx="533004" cy="1150466"/>
            </a:xfrm>
            <a:prstGeom prst="arc">
              <a:avLst>
                <a:gd name="adj1" fmla="val 16200000"/>
                <a:gd name="adj2" fmla="val 5358991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Delay 7"/>
            <p:cNvSpPr>
              <a:spLocks noChangeArrowheads="1"/>
            </p:cNvSpPr>
            <p:nvPr/>
          </p:nvSpPr>
          <p:spPr bwMode="auto">
            <a:xfrm rot="-600000">
              <a:off x="1398588" y="2088620"/>
              <a:ext cx="138112" cy="109538"/>
            </a:xfrm>
            <a:prstGeom prst="flowChartDelay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8" name="Straight Connector 8"/>
            <p:cNvCxnSpPr>
              <a:cxnSpLocks noChangeShapeType="1"/>
              <a:stCxn id="6" idx="0"/>
              <a:endCxn id="7" idx="1"/>
            </p:cNvCxnSpPr>
            <p:nvPr/>
          </p:nvCxnSpPr>
          <p:spPr bwMode="auto">
            <a:xfrm rot="10800000" flipH="1" flipV="1">
              <a:off x="871538" y="1721908"/>
              <a:ext cx="528637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" name="Straight Connector 10"/>
            <p:cNvCxnSpPr>
              <a:cxnSpLocks noChangeShapeType="1"/>
              <a:stCxn id="5" idx="3"/>
              <a:endCxn id="7" idx="1"/>
            </p:cNvCxnSpPr>
            <p:nvPr/>
          </p:nvCxnSpPr>
          <p:spPr bwMode="auto">
            <a:xfrm flipV="1">
              <a:off x="744538" y="2155295"/>
              <a:ext cx="655637" cy="173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" name="Straight Connector 15"/>
            <p:cNvCxnSpPr>
              <a:cxnSpLocks noChangeShapeType="1"/>
              <a:stCxn id="7" idx="1"/>
              <a:endCxn id="6" idx="2"/>
            </p:cNvCxnSpPr>
            <p:nvPr/>
          </p:nvCxnSpPr>
          <p:spPr bwMode="auto">
            <a:xfrm rot="10800000" flipV="1">
              <a:off x="1077913" y="2155295"/>
              <a:ext cx="322262" cy="700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1" name="Pentagon 18"/>
            <p:cNvSpPr>
              <a:spLocks noChangeArrowheads="1"/>
            </p:cNvSpPr>
            <p:nvPr/>
          </p:nvSpPr>
          <p:spPr bwMode="auto">
            <a:xfrm rot="-5400000">
              <a:off x="155575" y="2856970"/>
              <a:ext cx="762000" cy="76200"/>
            </a:xfrm>
            <a:prstGeom prst="homePlat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Connector 20"/>
            <p:cNvSpPr>
              <a:spLocks noChangeArrowheads="1"/>
            </p:cNvSpPr>
            <p:nvPr/>
          </p:nvSpPr>
          <p:spPr bwMode="auto">
            <a:xfrm>
              <a:off x="457200" y="2133070"/>
              <a:ext cx="152400" cy="381000"/>
            </a:xfrm>
            <a:prstGeom prst="flowChartConnector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55" name="Picture 3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449" y="4417839"/>
            <a:ext cx="1636503" cy="1590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866" y="4210235"/>
            <a:ext cx="2039140" cy="19845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smtClean="0">
                <a:solidFill>
                  <a:srgbClr val="FF3300"/>
                </a:solidFill>
              </a:rPr>
              <a:t>Single Element Microstrip Patch Design</a:t>
            </a:r>
            <a:endParaRPr lang="en-US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1876425" cy="1476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24000"/>
            <a:ext cx="3581400" cy="3264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429000"/>
            <a:ext cx="3124200" cy="2941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sz="3200" smtClean="0">
                <a:solidFill>
                  <a:srgbClr val="FF0000"/>
                </a:solidFill>
              </a:rPr>
              <a:t>Mutual Coupling Effect on the Element Pattern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6999" y="2667000"/>
            <a:ext cx="668215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66999" y="4038600"/>
            <a:ext cx="668215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6999" y="5410200"/>
            <a:ext cx="668215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14799" y="5410200"/>
            <a:ext cx="668215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19599" y="5842000"/>
            <a:ext cx="66820" cy="10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71799" y="3048000"/>
            <a:ext cx="66820" cy="10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971799" y="5842000"/>
            <a:ext cx="66820" cy="10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971799" y="4470400"/>
            <a:ext cx="66820" cy="10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70"/>
          <p:cNvGrpSpPr/>
          <p:nvPr/>
        </p:nvGrpSpPr>
        <p:grpSpPr>
          <a:xfrm>
            <a:off x="4486419" y="0"/>
            <a:ext cx="5715000" cy="4953000"/>
            <a:chOff x="2133600" y="1371600"/>
            <a:chExt cx="5715000" cy="4953000"/>
          </a:xfrm>
        </p:grpSpPr>
        <p:sp>
          <p:nvSpPr>
            <p:cNvPr id="72" name="Rectangle 71"/>
            <p:cNvSpPr/>
            <p:nvPr/>
          </p:nvSpPr>
          <p:spPr>
            <a:xfrm>
              <a:off x="2133600" y="2209800"/>
              <a:ext cx="4343400" cy="411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514599" y="25146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962399" y="25146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03984" y="25146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514599" y="38862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962399" y="38862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503984" y="38862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14599" y="52578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962399" y="52578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503984" y="5257800"/>
              <a:ext cx="668215" cy="609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267199" y="4267200"/>
              <a:ext cx="6682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4267199" y="29464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4267199" y="56896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819399" y="28956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800579" y="56134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800579" y="42418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5800579" y="28956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819399" y="56896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2819399" y="4318000"/>
              <a:ext cx="66820" cy="101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5400000" flipH="1" flipV="1">
              <a:off x="3923506" y="1790700"/>
              <a:ext cx="838994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4495800" y="13716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cxnSp>
          <p:nvCxnSpPr>
            <p:cNvPr id="93" name="Straight Arrow Connector 92"/>
            <p:cNvCxnSpPr>
              <a:stCxn id="72" idx="3"/>
            </p:cNvCxnSpPr>
            <p:nvPr/>
          </p:nvCxnSpPr>
          <p:spPr>
            <a:xfrm>
              <a:off x="6477000" y="4267200"/>
              <a:ext cx="1143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162800" y="4419600"/>
              <a:ext cx="685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p:sp>
        <p:nvSpPr>
          <p:cNvPr id="123" name="Oval 122"/>
          <p:cNvSpPr/>
          <p:nvPr/>
        </p:nvSpPr>
        <p:spPr>
          <a:xfrm>
            <a:off x="5952980" y="5842000"/>
            <a:ext cx="66820" cy="10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123"/>
          <p:cNvGrpSpPr/>
          <p:nvPr/>
        </p:nvGrpSpPr>
        <p:grpSpPr>
          <a:xfrm>
            <a:off x="6147816" y="4191585"/>
            <a:ext cx="2996184" cy="2495843"/>
            <a:chOff x="1143000" y="3886200"/>
            <a:chExt cx="2996184" cy="2495843"/>
          </a:xfrm>
        </p:grpSpPr>
        <p:sp>
          <p:nvSpPr>
            <p:cNvPr id="125" name="Rectangle 124"/>
            <p:cNvSpPr/>
            <p:nvPr/>
          </p:nvSpPr>
          <p:spPr>
            <a:xfrm>
              <a:off x="1143000" y="4419600"/>
              <a:ext cx="2084832" cy="19624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057400" y="5257800"/>
              <a:ext cx="320743" cy="2907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203704" y="5439507"/>
              <a:ext cx="32074" cy="484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 rot="5400000" flipH="1" flipV="1">
              <a:off x="2009922" y="4238477"/>
              <a:ext cx="400136" cy="3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1914144" y="3886200"/>
              <a:ext cx="2194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Z</a:t>
              </a:r>
              <a:endParaRPr lang="en-US" sz="1400" dirty="0"/>
            </a:p>
          </p:txBody>
        </p:sp>
        <p:cxnSp>
          <p:nvCxnSpPr>
            <p:cNvPr id="130" name="Straight Arrow Connector 129"/>
            <p:cNvCxnSpPr>
              <a:stCxn id="125" idx="3"/>
            </p:cNvCxnSpPr>
            <p:nvPr/>
          </p:nvCxnSpPr>
          <p:spPr>
            <a:xfrm>
              <a:off x="3227832" y="5400821"/>
              <a:ext cx="548640" cy="7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3810000" y="5257800"/>
              <a:ext cx="329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Y</a:t>
              </a:r>
              <a:endParaRPr lang="en-US" sz="1400" dirty="0"/>
            </a:p>
          </p:txBody>
        </p:sp>
      </p:grpSp>
      <p:pic>
        <p:nvPicPr>
          <p:cNvPr id="39937" name="Picture 1" descr="C:\shaya\ARRC\Array_coupling\matlab28\single element\comp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38200"/>
            <a:ext cx="3962400" cy="2712516"/>
          </a:xfrm>
          <a:prstGeom prst="rect">
            <a:avLst/>
          </a:prstGeom>
          <a:noFill/>
        </p:spPr>
      </p:pic>
      <p:pic>
        <p:nvPicPr>
          <p:cNvPr id="39938" name="Picture 2" descr="C:\shaya\ARRC\Array_coupling\matlab28\single element\comp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799" y="3733800"/>
            <a:ext cx="3962401" cy="2670088"/>
          </a:xfrm>
          <a:prstGeom prst="rect">
            <a:avLst/>
          </a:prstGeom>
          <a:noFill/>
        </p:spPr>
      </p:pic>
      <p:sp>
        <p:nvSpPr>
          <p:cNvPr id="61" name="Slide Number Placeholder 60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341E-7 L 0.23333 -0.2774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123" grpId="0" animBg="1"/>
      <p:bldP spid="1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desired radiation patterns of the cylindrical phased array was achieved. 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Xpol</a:t>
            </a:r>
            <a:r>
              <a:rPr lang="en-US" dirty="0" smtClean="0"/>
              <a:t> radiation pattern of the cylindrical phased array was suppressed by using the element mirroring method.</a:t>
            </a:r>
          </a:p>
          <a:p>
            <a:endParaRPr lang="en-US" dirty="0" smtClean="0"/>
          </a:p>
          <a:p>
            <a:r>
              <a:rPr lang="en-US" dirty="0" smtClean="0"/>
              <a:t>The full wave solution of the smaller array confirms the accuracy of obtained results.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smtClean="0">
                <a:solidFill>
                  <a:srgbClr val="FF0000"/>
                </a:solidFill>
              </a:rPr>
              <a:t>Conclusion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4953000" cy="502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1- The number of elements is more than 10000. Applying optimization to this problem means  that more than 10000 variables should be optimized.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2- Since a beam with about one Degree is needed, a very high-resolution pattern is needed.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3- Since the </a:t>
            </a:r>
            <a:r>
              <a:rPr lang="en-US" dirty="0" err="1" smtClean="0">
                <a:solidFill>
                  <a:schemeClr val="bg1"/>
                </a:solidFill>
              </a:rPr>
              <a:t>sidelobe</a:t>
            </a:r>
            <a:r>
              <a:rPr lang="en-US" dirty="0" smtClean="0">
                <a:solidFill>
                  <a:schemeClr val="bg1"/>
                </a:solidFill>
              </a:rPr>
              <a:t> levels should not exceed a certain level in any angles or directions, the radiation pattern in the whole space should be computed.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2060"/>
                </a:solidFill>
              </a:rPr>
              <a:t>applying optimization to this problem is very expensive  since solving each single problem takes a few minutes.  It should be noticed that we usually need more than 100,000 runs for such an optimization problem.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Optimization Challenges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895600" y="4343400"/>
            <a:ext cx="457200" cy="533400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457200" y="987425"/>
          <a:ext cx="5511800" cy="765175"/>
        </p:xfrm>
        <a:graphic>
          <a:graphicData uri="http://schemas.openxmlformats.org/presentationml/2006/ole">
            <p:oleObj spid="_x0000_s43010" name="Equation" r:id="rId3" imgW="3555720" imgH="444240" progId="Equation.DSMT4">
              <p:embed/>
            </p:oleObj>
          </a:graphicData>
        </a:graphic>
      </p:graphicFrame>
      <p:sp>
        <p:nvSpPr>
          <p:cNvPr id="363" name="Slide Number Placeholder 362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89344"/>
            <a:ext cx="3267928" cy="312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smtClean="0"/>
              <a:t>Inter-element Distance</a:t>
            </a:r>
            <a:endParaRPr lang="en-US" dirty="0"/>
          </a:p>
        </p:txBody>
      </p:sp>
      <p:pic>
        <p:nvPicPr>
          <p:cNvPr id="23554" name="Picture 2" descr="C:\shaya\ARRC\Array_coupling\matlab28\Large array6\GL_theta.ti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5583677" cy="3505200"/>
          </a:xfrm>
          <a:prstGeom prst="rect">
            <a:avLst/>
          </a:prstGeom>
          <a:noFill/>
        </p:spPr>
      </p:pic>
      <p:grpSp>
        <p:nvGrpSpPr>
          <p:cNvPr id="2" name="Group 30"/>
          <p:cNvGrpSpPr/>
          <p:nvPr/>
        </p:nvGrpSpPr>
        <p:grpSpPr>
          <a:xfrm>
            <a:off x="6400800" y="1828800"/>
            <a:ext cx="2438400" cy="2971800"/>
            <a:chOff x="838200" y="1295400"/>
            <a:chExt cx="3505200" cy="4972110"/>
          </a:xfrm>
        </p:grpSpPr>
        <p:sp>
          <p:nvSpPr>
            <p:cNvPr id="32" name="Flowchart: Magnetic Disk 31"/>
            <p:cNvSpPr/>
            <p:nvPr/>
          </p:nvSpPr>
          <p:spPr>
            <a:xfrm>
              <a:off x="1143000" y="2133600"/>
              <a:ext cx="2209800" cy="3810000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5400000" flipH="1" flipV="1">
              <a:off x="800100" y="2932906"/>
              <a:ext cx="2971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286000" y="4419600"/>
              <a:ext cx="1828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876300" y="4457700"/>
              <a:ext cx="1447800" cy="1371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38200" y="586740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86200" y="4419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62200" y="1295400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05000" y="47244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43000" y="42672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38400" y="47244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71800" y="45720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5400000">
              <a:off x="1410891" y="3695303"/>
              <a:ext cx="6850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0800000" flipV="1">
              <a:off x="2514600" y="4800600"/>
              <a:ext cx="609600" cy="152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1752600" y="3429000"/>
              <a:ext cx="4267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dz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67000" y="4953000"/>
              <a:ext cx="4042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219200" y="3886200"/>
              <a:ext cx="2133600" cy="914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rot="5400000">
              <a:off x="267494" y="4534694"/>
              <a:ext cx="2514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1447800" y="33528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447800" y="54864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447800" y="50292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47800" y="45720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47800" y="39624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3" descr="C:\shaya\ARRC\Array_coupling\matlab28\Large array6\GL_phi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76400"/>
            <a:ext cx="5638800" cy="358557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447800" y="5486400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dz = 0.65</a:t>
            </a:r>
            <a:r>
              <a:rPr lang="el-GR" sz="1600" dirty="0" smtClean="0"/>
              <a:t>λ</a:t>
            </a:r>
            <a:r>
              <a:rPr lang="en-US" sz="1600" dirty="0" smtClean="0"/>
              <a:t>                </a:t>
            </a:r>
            <a:r>
              <a:rPr lang="en-US" sz="1600" dirty="0" err="1" smtClean="0"/>
              <a:t>dr</a:t>
            </a:r>
            <a:r>
              <a:rPr lang="en-US" sz="1600" dirty="0" smtClean="0"/>
              <a:t> = 0.6</a:t>
            </a:r>
            <a:r>
              <a:rPr lang="el-GR" sz="1600" dirty="0" smtClean="0"/>
              <a:t>λ</a:t>
            </a:r>
            <a:endParaRPr lang="en-US" sz="1600" dirty="0" smtClean="0"/>
          </a:p>
          <a:p>
            <a:r>
              <a:rPr lang="en-US" sz="1600" dirty="0" err="1" smtClean="0"/>
              <a:t>Lc</a:t>
            </a:r>
            <a:r>
              <a:rPr lang="en-US" sz="1600" dirty="0" smtClean="0"/>
              <a:t>  = 8.54 m            </a:t>
            </a:r>
            <a:r>
              <a:rPr lang="en-US" sz="1600" dirty="0" err="1" smtClean="0"/>
              <a:t>Rc</a:t>
            </a:r>
            <a:r>
              <a:rPr lang="en-US" sz="1600" dirty="0" smtClean="0"/>
              <a:t> = 6.0387 m</a:t>
            </a:r>
          </a:p>
          <a:p>
            <a:r>
              <a:rPr lang="en-US" sz="1600" dirty="0" err="1" smtClean="0"/>
              <a:t>Nz</a:t>
            </a:r>
            <a:r>
              <a:rPr lang="en-US" sz="1600" dirty="0" smtClean="0"/>
              <a:t>=122                     Nr = 148</a:t>
            </a:r>
          </a:p>
          <a:p>
            <a:endParaRPr lang="en-US" sz="16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19200" y="1684338"/>
          <a:ext cx="5942012" cy="2582862"/>
        </p:xfrm>
        <a:graphic>
          <a:graphicData uri="http://schemas.openxmlformats.org/presentationml/2006/ole">
            <p:oleObj spid="_x0000_s15362" name="Picture" r:id="rId4" imgW="5257800" imgH="2286000" progId="Word.Picture.8">
              <p:embed/>
            </p:oleObj>
          </a:graphicData>
        </a:graphic>
      </p:graphicFrame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7467600" cy="5715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en-US" sz="2400" dirty="0" smtClean="0">
                <a:ea typeface="ＭＳ Ｐゴシック" charset="-128"/>
              </a:rPr>
              <a:t>More information obtained by transmitting and receiving dual-polarized waves 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endParaRPr lang="en-US" sz="2400" dirty="0" smtClean="0"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endParaRPr lang="en-US" sz="2400" dirty="0" smtClean="0"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en-US" sz="2400" dirty="0" smtClean="0">
                <a:ea typeface="ＭＳ Ｐゴシック" charset="-128"/>
              </a:rPr>
              <a:t>Scattering matrix is measured with two polarization modes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>
                <a:ea typeface="ＭＳ Ｐゴシック" charset="-128"/>
              </a:rPr>
              <a:t>Full scattering matrix measured with the Alternate Transmission and Simultaneous Reception  (ATSR or AHV)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 smtClean="0">
                <a:ea typeface="ＭＳ Ｐゴシック" charset="-128"/>
              </a:rPr>
              <a:t>Copolar</a:t>
            </a:r>
            <a:r>
              <a:rPr lang="en-US" sz="2000" dirty="0" smtClean="0">
                <a:ea typeface="ＭＳ Ｐゴシック" charset="-128"/>
              </a:rPr>
              <a:t> scattering elements measured with the Alternate Transmission and Simultaneous Reception (STSR or SHV)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FontTx/>
              <a:buNone/>
            </a:pPr>
            <a:endParaRPr lang="en-US" sz="2400" dirty="0" smtClean="0">
              <a:solidFill>
                <a:schemeClr val="bg2"/>
              </a:solidFill>
              <a:ea typeface="ＭＳ Ｐゴシック" charset="-128"/>
            </a:endParaRPr>
          </a:p>
          <a:p>
            <a:pPr lvl="1" eaLnBrk="1" hangingPunct="1">
              <a:lnSpc>
                <a:spcPct val="140000"/>
              </a:lnSpc>
              <a:spcAft>
                <a:spcPts val="600"/>
              </a:spcAft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800" dirty="0">
              <a:ea typeface="ＭＳ Ｐゴシック" charset="-128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Weather Radar Polarimetry</a:t>
            </a: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/>
        </p:nvGraphicFramePr>
        <p:xfrm>
          <a:off x="4909430" y="2230417"/>
          <a:ext cx="3777952" cy="821347"/>
        </p:xfrm>
        <a:graphic>
          <a:graphicData uri="http://schemas.openxmlformats.org/presentationml/2006/ole">
            <p:oleObj spid="_x0000_s15365" name="Equation" r:id="rId5" imgW="2616200" imgH="5715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charset="-128"/>
              </a:rPr>
              <a:t>Polarimetric</a:t>
            </a:r>
            <a:r>
              <a:rPr lang="en-US" dirty="0" smtClean="0">
                <a:ea typeface="ＭＳ Ｐゴシック" charset="-128"/>
              </a:rPr>
              <a:t> radar data and potentials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4775200" cy="5791200"/>
          </a:xfrm>
        </p:spPr>
        <p:txBody>
          <a:bodyPr/>
          <a:lstStyle/>
          <a:p>
            <a:pPr eaLnBrk="1" hangingPunct="1">
              <a:lnSpc>
                <a:spcPts val="2480"/>
              </a:lnSpc>
              <a:spcAft>
                <a:spcPts val="1800"/>
              </a:spcAft>
            </a:pPr>
            <a:r>
              <a:rPr lang="en-US" sz="2000" dirty="0">
                <a:ea typeface="ＭＳ Ｐゴシック" charset="-128"/>
              </a:rPr>
              <a:t>Reflectivity factor for horizontal/vertical polarization </a:t>
            </a:r>
          </a:p>
          <a:p>
            <a:pPr eaLnBrk="1" hangingPunct="1">
              <a:lnSpc>
                <a:spcPts val="2480"/>
              </a:lnSpc>
              <a:spcAft>
                <a:spcPts val="1800"/>
              </a:spcAft>
              <a:buFontTx/>
              <a:buNone/>
            </a:pPr>
            <a:endParaRPr lang="en-US" sz="2000" dirty="0">
              <a:solidFill>
                <a:schemeClr val="bg2"/>
              </a:solidFill>
              <a:ea typeface="ＭＳ Ｐゴシック" charset="-128"/>
            </a:endParaRPr>
          </a:p>
          <a:p>
            <a:pPr eaLnBrk="1" hangingPunct="1">
              <a:lnSpc>
                <a:spcPts val="2480"/>
              </a:lnSpc>
              <a:spcAft>
                <a:spcPts val="1800"/>
              </a:spcAft>
            </a:pPr>
            <a:r>
              <a:rPr lang="en-US" sz="2000" dirty="0">
                <a:ea typeface="ＭＳ Ｐゴシック" charset="-128"/>
              </a:rPr>
              <a:t>Differential reflectivity</a:t>
            </a:r>
          </a:p>
          <a:p>
            <a:pPr eaLnBrk="1" hangingPunct="1">
              <a:lnSpc>
                <a:spcPts val="2480"/>
              </a:lnSpc>
              <a:spcAft>
                <a:spcPts val="1800"/>
              </a:spcAft>
            </a:pPr>
            <a:endParaRPr lang="en-US" sz="2000" dirty="0">
              <a:ea typeface="ＭＳ Ｐゴシック" charset="-128"/>
            </a:endParaRPr>
          </a:p>
          <a:p>
            <a:pPr eaLnBrk="1" hangingPunct="1">
              <a:lnSpc>
                <a:spcPts val="2480"/>
              </a:lnSpc>
              <a:spcAft>
                <a:spcPts val="1800"/>
              </a:spcAft>
            </a:pPr>
            <a:r>
              <a:rPr lang="en-US" sz="2000" dirty="0">
                <a:ea typeface="ＭＳ Ｐゴシック" charset="-128"/>
              </a:rPr>
              <a:t>Cross-correlation coefficient</a:t>
            </a:r>
          </a:p>
          <a:p>
            <a:pPr eaLnBrk="1" hangingPunct="1">
              <a:lnSpc>
                <a:spcPts val="2480"/>
              </a:lnSpc>
              <a:spcAft>
                <a:spcPts val="1800"/>
              </a:spcAft>
            </a:pPr>
            <a:endParaRPr lang="en-US" sz="2000" dirty="0">
              <a:ea typeface="ＭＳ Ｐゴシック" charset="-128"/>
            </a:endParaRPr>
          </a:p>
          <a:p>
            <a:pPr eaLnBrk="1" hangingPunct="1">
              <a:lnSpc>
                <a:spcPts val="2480"/>
              </a:lnSpc>
              <a:spcAft>
                <a:spcPts val="1800"/>
              </a:spcAft>
            </a:pPr>
            <a:r>
              <a:rPr lang="en-US" sz="2000" dirty="0">
                <a:ea typeface="ＭＳ Ｐゴシック" charset="-128"/>
              </a:rPr>
              <a:t>Specific differential phase</a:t>
            </a:r>
          </a:p>
          <a:p>
            <a:pPr eaLnBrk="1" hangingPunct="1">
              <a:lnSpc>
                <a:spcPct val="130000"/>
              </a:lnSpc>
              <a:spcAft>
                <a:spcPts val="600"/>
              </a:spcAft>
            </a:pPr>
            <a:endParaRPr lang="en-US" sz="2000" dirty="0">
              <a:ea typeface="ＭＳ Ｐゴシック" charset="-128"/>
            </a:endParaRPr>
          </a:p>
          <a:p>
            <a:pPr lvl="1" eaLnBrk="1" hangingPunct="1">
              <a:lnSpc>
                <a:spcPct val="140000"/>
              </a:lnSpc>
              <a:spcAft>
                <a:spcPts val="600"/>
              </a:spcAft>
            </a:pPr>
            <a:endParaRPr lang="en-US" sz="2400" dirty="0"/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800" dirty="0">
              <a:ea typeface="ＭＳ Ｐゴシック" charset="-128"/>
            </a:endParaRP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762000" y="1819603"/>
          <a:ext cx="3890245" cy="778624"/>
        </p:xfrm>
        <a:graphic>
          <a:graphicData uri="http://schemas.openxmlformats.org/presentationml/2006/ole">
            <p:oleObj spid="_x0000_s97283" name="Equation" r:id="rId4" imgW="2349500" imgH="469900" progId="Equation.DSMT4">
              <p:embed/>
            </p:oleObj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790062" y="3250406"/>
          <a:ext cx="1752600" cy="709613"/>
        </p:xfrm>
        <a:graphic>
          <a:graphicData uri="http://schemas.openxmlformats.org/presentationml/2006/ole">
            <p:oleObj spid="_x0000_s97284" name="Equation" r:id="rId5" imgW="1003300" imgH="406400" progId="Equation.DSMT4">
              <p:embed/>
            </p:oleObj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/>
        </p:nvGraphicFramePr>
        <p:xfrm>
          <a:off x="787130" y="4378601"/>
          <a:ext cx="3912139" cy="701195"/>
        </p:xfrm>
        <a:graphic>
          <a:graphicData uri="http://schemas.openxmlformats.org/presentationml/2006/ole">
            <p:oleObj spid="_x0000_s97285" name="Equation" r:id="rId6" imgW="3111500" imgH="558800" progId="Equation.DSMT4">
              <p:embed/>
            </p:oleObj>
          </a:graphicData>
        </a:graphic>
      </p:graphicFrame>
      <p:graphicFrame>
        <p:nvGraphicFramePr>
          <p:cNvPr id="1030" name="Object 12"/>
          <p:cNvGraphicFramePr>
            <a:graphicFrameLocks noChangeAspect="1"/>
          </p:cNvGraphicFramePr>
          <p:nvPr/>
        </p:nvGraphicFramePr>
        <p:xfrm>
          <a:off x="790062" y="5794761"/>
          <a:ext cx="4106212" cy="536810"/>
        </p:xfrm>
        <a:graphic>
          <a:graphicData uri="http://schemas.openxmlformats.org/presentationml/2006/ole">
            <p:oleObj spid="_x0000_s97286" name="Equation" r:id="rId7" imgW="2819400" imgH="368300" progId="Equation.DSMT4">
              <p:embed/>
            </p:oleObj>
          </a:graphicData>
        </a:graphic>
      </p:graphicFrame>
      <p:pic>
        <p:nvPicPr>
          <p:cNvPr id="10" name="Picture 4" descr="PPI_4vars_20050513_081117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0000" y="862013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HCA_20050513_081117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29966" y="3690928"/>
            <a:ext cx="2676005" cy="210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776066" y="5677160"/>
            <a:ext cx="47752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ts val="2480"/>
              </a:lnSpc>
              <a:spcBef>
                <a:spcPct val="20000"/>
              </a:spcBef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classification</a:t>
            </a:r>
          </a:p>
          <a:p>
            <a:pPr marL="342900" marR="0" lvl="0" indent="-342900" algn="l" defTabSz="457200" rtl="0" eaLnBrk="1" fontAlgn="auto" latinLnBrk="0" hangingPunct="1">
              <a:lnSpc>
                <a:spcPts val="2480"/>
              </a:lnSpc>
              <a:spcBef>
                <a:spcPct val="20000"/>
              </a:spcBef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ea typeface="ＭＳ Ｐゴシック" charset="-128"/>
              </a:rPr>
              <a:t>Accurate QPE</a:t>
            </a:r>
          </a:p>
          <a:p>
            <a:pPr marL="342900" marR="0" lvl="0" indent="-342900" algn="l" defTabSz="457200" rtl="0" eaLnBrk="1" fontAlgn="auto" latinLnBrk="0" hangingPunct="1">
              <a:lnSpc>
                <a:spcPts val="2480"/>
              </a:lnSpc>
              <a:spcBef>
                <a:spcPct val="20000"/>
              </a:spcBef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Improve QPF</a:t>
            </a:r>
          </a:p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宋体" charset="-122"/>
                <a:cs typeface="宋体" charset="-122"/>
              </a:rPr>
              <a:t>Challenges for PPAR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4571222" cy="4525963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zh-CN" sz="2400" dirty="0">
                <a:ea typeface="宋体" charset="-122"/>
                <a:cs typeface="宋体" charset="-122"/>
              </a:rPr>
              <a:t>Accurate measurement needed for </a:t>
            </a:r>
            <a:r>
              <a:rPr lang="en-US" altLang="zh-CN" sz="2400" dirty="0" err="1">
                <a:ea typeface="宋体" charset="-122"/>
                <a:cs typeface="宋体" charset="-122"/>
              </a:rPr>
              <a:t>polarmetric</a:t>
            </a:r>
            <a:r>
              <a:rPr lang="en-US" altLang="zh-CN" sz="2400" dirty="0">
                <a:ea typeface="宋体" charset="-122"/>
                <a:cs typeface="宋体" charset="-122"/>
              </a:rPr>
              <a:t> radar </a:t>
            </a:r>
            <a:r>
              <a:rPr lang="en-US" altLang="zh-CN" sz="2400" dirty="0" smtClean="0">
                <a:ea typeface="宋体" charset="-122"/>
                <a:cs typeface="宋体" charset="-122"/>
              </a:rPr>
              <a:t>variables desirable accuracy</a:t>
            </a:r>
          </a:p>
          <a:p>
            <a:pPr lvl="1"/>
            <a:r>
              <a:rPr lang="en-US" altLang="zh-CN" sz="2118" dirty="0" smtClean="0">
                <a:ea typeface="宋体" charset="-122"/>
                <a:cs typeface="宋体" charset="-122"/>
              </a:rPr>
              <a:t>Z</a:t>
            </a:r>
            <a:r>
              <a:rPr lang="en-US" altLang="zh-CN" sz="2118" dirty="0">
                <a:ea typeface="宋体" charset="-122"/>
                <a:cs typeface="宋体" charset="-122"/>
              </a:rPr>
              <a:t>: 1 </a:t>
            </a:r>
            <a:r>
              <a:rPr lang="en-US" altLang="zh-CN" sz="2118" dirty="0" smtClean="0">
                <a:ea typeface="宋体" charset="-122"/>
                <a:cs typeface="宋体" charset="-122"/>
              </a:rPr>
              <a:t>dB</a:t>
            </a:r>
          </a:p>
          <a:p>
            <a:pPr lvl="1"/>
            <a:r>
              <a:rPr lang="en-US" altLang="zh-CN" sz="2118" dirty="0" smtClean="0">
                <a:ea typeface="宋体" charset="-122"/>
                <a:cs typeface="宋体" charset="-122"/>
              </a:rPr>
              <a:t>Z</a:t>
            </a:r>
            <a:r>
              <a:rPr lang="en-US" altLang="zh-CN" sz="2118" baseline="-25000" dirty="0" smtClean="0">
                <a:ea typeface="宋体" charset="-122"/>
                <a:cs typeface="宋体" charset="-122"/>
              </a:rPr>
              <a:t>DR</a:t>
            </a:r>
            <a:r>
              <a:rPr lang="en-US" altLang="zh-CN" sz="2118" dirty="0">
                <a:ea typeface="宋体" charset="-122"/>
                <a:cs typeface="宋体" charset="-122"/>
              </a:rPr>
              <a:t>: 0.1 dB	 </a:t>
            </a:r>
          </a:p>
          <a:p>
            <a:pPr lvl="1" eaLnBrk="1" hangingPunct="1"/>
            <a:r>
              <a:rPr lang="en-US" sz="2118" dirty="0" err="1">
                <a:latin typeface="Helvetica" charset="0"/>
              </a:rPr>
              <a:t>ρ</a:t>
            </a:r>
            <a:r>
              <a:rPr lang="en-US" sz="2118" baseline="-25000" dirty="0" err="1">
                <a:latin typeface="Helvetica" charset="0"/>
              </a:rPr>
              <a:t>hv</a:t>
            </a:r>
            <a:r>
              <a:rPr lang="en-US" sz="2118" dirty="0">
                <a:latin typeface="Helvetica" charset="0"/>
              </a:rPr>
              <a:t>: </a:t>
            </a:r>
            <a:r>
              <a:rPr lang="en-US" altLang="zh-CN" sz="2118" dirty="0">
                <a:ea typeface="宋体" charset="-122"/>
                <a:cs typeface="宋体" charset="-122"/>
              </a:rPr>
              <a:t>0.01</a:t>
            </a:r>
            <a:endParaRPr lang="en-US" altLang="zh-CN" sz="2118" dirty="0" smtClean="0">
              <a:ea typeface="宋体" charset="-122"/>
              <a:cs typeface="宋体" charset="-122"/>
            </a:endParaRPr>
          </a:p>
          <a:p>
            <a:pPr eaLnBrk="1" hangingPunct="1"/>
            <a:r>
              <a:rPr lang="en-US" sz="2400" dirty="0" smtClean="0">
                <a:latin typeface="Helvetica" charset="0"/>
                <a:ea typeface="ＭＳ Ｐゴシック" charset="-128"/>
              </a:rPr>
              <a:t>Translated to system requirements</a:t>
            </a:r>
          </a:p>
          <a:p>
            <a:pPr lvl="1"/>
            <a:r>
              <a:rPr lang="en-US" sz="2000" dirty="0" smtClean="0">
                <a:latin typeface="Helvetica" charset="0"/>
                <a:ea typeface="ＭＳ Ｐゴシック" charset="-128"/>
              </a:rPr>
              <a:t>High cross-</a:t>
            </a:r>
            <a:r>
              <a:rPr lang="en-US" sz="2000" dirty="0" err="1" smtClean="0">
                <a:latin typeface="Helvetica" charset="0"/>
                <a:ea typeface="ＭＳ Ｐゴシック" charset="-128"/>
              </a:rPr>
              <a:t>pol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isolation (40dB for STSR, 20 dB for ATSR) </a:t>
            </a:r>
          </a:p>
          <a:p>
            <a:pPr lvl="1"/>
            <a:r>
              <a:rPr lang="en-US" sz="2000" dirty="0" smtClean="0">
                <a:latin typeface="Helvetica" charset="0"/>
                <a:ea typeface="ＭＳ Ｐゴシック" charset="-128"/>
              </a:rPr>
              <a:t>Matched beam patterns for H- &amp; V-</a:t>
            </a:r>
            <a:r>
              <a:rPr lang="en-US" sz="2000" dirty="0" err="1" smtClean="0">
                <a:latin typeface="Helvetica" charset="0"/>
                <a:ea typeface="ＭＳ Ｐゴシック" charset="-128"/>
              </a:rPr>
              <a:t>pol</a:t>
            </a:r>
            <a:endParaRPr lang="en-US" sz="2000" dirty="0" smtClean="0">
              <a:latin typeface="Helvetica" charset="0"/>
              <a:ea typeface="ＭＳ Ｐゴシック" charset="-128"/>
            </a:endParaRPr>
          </a:p>
          <a:p>
            <a:pPr eaLnBrk="1" hangingPunct="1"/>
            <a:r>
              <a:rPr lang="en-US" sz="2400" dirty="0" smtClean="0">
                <a:latin typeface="Helvetica" charset="0"/>
                <a:ea typeface="ＭＳ Ｐゴシック" charset="-128"/>
              </a:rPr>
              <a:t>Big </a:t>
            </a:r>
            <a:r>
              <a:rPr lang="en-US" sz="2400" dirty="0">
                <a:latin typeface="Helvetica" charset="0"/>
                <a:ea typeface="ＭＳ Ｐゴシック" charset="-128"/>
              </a:rPr>
              <a:t>challenges for phased-array radar</a:t>
            </a:r>
            <a:r>
              <a:rPr lang="en-US" sz="2400" dirty="0" smtClean="0">
                <a:latin typeface="Helvetica" charset="0"/>
                <a:ea typeface="ＭＳ Ｐゴシック" charset="-128"/>
              </a:rPr>
              <a:t> because</a:t>
            </a:r>
          </a:p>
          <a:p>
            <a:pPr lvl="1" eaLnBrk="1" hangingPunct="1"/>
            <a:r>
              <a:rPr lang="en-US" sz="2118" dirty="0">
                <a:latin typeface="Helvetica" charset="0"/>
              </a:rPr>
              <a:t>Gain </a:t>
            </a:r>
            <a:r>
              <a:rPr lang="en-US" sz="2118" dirty="0" smtClean="0">
                <a:latin typeface="Helvetica" charset="0"/>
              </a:rPr>
              <a:t>changes depending on beam direction</a:t>
            </a:r>
          </a:p>
          <a:p>
            <a:pPr lvl="1" eaLnBrk="1" hangingPunct="1"/>
            <a:r>
              <a:rPr lang="en-US" sz="2118" dirty="0">
                <a:latin typeface="Helvetica" charset="0"/>
              </a:rPr>
              <a:t>Polarization changes and becomes non-</a:t>
            </a:r>
            <a:r>
              <a:rPr lang="en-US" sz="2118" dirty="0" smtClean="0">
                <a:latin typeface="Helvetica" charset="0"/>
              </a:rPr>
              <a:t>orthogonal</a:t>
            </a:r>
            <a:endParaRPr lang="en-US" sz="2118" dirty="0">
              <a:latin typeface="Helvetica" charset="0"/>
            </a:endParaRPr>
          </a:p>
        </p:txBody>
      </p:sp>
      <p:pic>
        <p:nvPicPr>
          <p:cNvPr id="4" name="Picture 4" descr="yasser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360" y="3959258"/>
            <a:ext cx="3335803" cy="24991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ofc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222" y="1059123"/>
            <a:ext cx="3734578" cy="3232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0"/>
          <p:cNvSpPr txBox="1">
            <a:spLocks noChangeArrowheads="1"/>
          </p:cNvSpPr>
          <p:nvPr/>
        </p:nvSpPr>
        <p:spPr bwMode="auto">
          <a:xfrm>
            <a:off x="1164649" y="228600"/>
            <a:ext cx="7589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 baseline="0" dirty="0"/>
              <a:t>KOUN data versus simulated PPAR data</a:t>
            </a:r>
            <a:endParaRPr lang="en-US" sz="3200" dirty="0"/>
          </a:p>
        </p:txBody>
      </p:sp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1447800" y="6096000"/>
            <a:ext cx="3044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Times" charset="0"/>
              <a:buChar char="•"/>
            </a:pPr>
            <a:r>
              <a:rPr lang="en-US" sz="2000" baseline="0"/>
              <a:t> Sensitivity loss &gt; 7.5 dB</a:t>
            </a:r>
          </a:p>
        </p:txBody>
      </p:sp>
      <p:sp>
        <p:nvSpPr>
          <p:cNvPr id="3077" name="Text Box 12"/>
          <p:cNvSpPr txBox="1">
            <a:spLocks noChangeArrowheads="1"/>
          </p:cNvSpPr>
          <p:nvPr/>
        </p:nvSpPr>
        <p:spPr bwMode="auto">
          <a:xfrm>
            <a:off x="4800600" y="5791200"/>
            <a:ext cx="3046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Times" charset="0"/>
              <a:buNone/>
            </a:pPr>
            <a:endParaRPr lang="en-US" sz="2000" baseline="0"/>
          </a:p>
          <a:p>
            <a:pPr eaLnBrk="0" hangingPunct="0">
              <a:buFont typeface="Times" charset="0"/>
              <a:buChar char="•"/>
            </a:pPr>
            <a:r>
              <a:rPr lang="en-US" sz="2000" baseline="0"/>
              <a:t> Polarization bias &gt; 6 dB</a:t>
            </a:r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08500" y="3333750"/>
          <a:ext cx="127000" cy="190500"/>
        </p:xfrm>
        <a:graphic>
          <a:graphicData uri="http://schemas.openxmlformats.org/presentationml/2006/ole">
            <p:oleObj spid="_x0000_s21506" name="Document" r:id="rId4" imgW="127000" imgH="190500" progId="Word.Document.12">
              <p:embed/>
            </p:oleObj>
          </a:graphicData>
        </a:graphic>
      </p:graphicFrame>
      <p:pic>
        <p:nvPicPr>
          <p:cNvPr id="3079" name="Picture 38" descr="imag3.tif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1195388"/>
            <a:ext cx="5943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20"/>
          <p:cNvSpPr txBox="1">
            <a:spLocks noChangeArrowheads="1"/>
          </p:cNvSpPr>
          <p:nvPr/>
        </p:nvSpPr>
        <p:spPr bwMode="auto">
          <a:xfrm>
            <a:off x="228600" y="32766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0"/>
              <a:t>8.54 m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85800" y="1714500"/>
            <a:ext cx="762000" cy="1409700"/>
            <a:chOff x="457200" y="1713970"/>
            <a:chExt cx="1079500" cy="1562100"/>
          </a:xfrm>
        </p:grpSpPr>
        <p:sp>
          <p:nvSpPr>
            <p:cNvPr id="3082" name="Moon 3"/>
            <p:cNvSpPr>
              <a:spLocks noChangeArrowheads="1"/>
            </p:cNvSpPr>
            <p:nvPr/>
          </p:nvSpPr>
          <p:spPr bwMode="auto">
            <a:xfrm rot="-600000">
              <a:off x="628650" y="1734608"/>
              <a:ext cx="381000" cy="1160462"/>
            </a:xfrm>
            <a:prstGeom prst="moon">
              <a:avLst>
                <a:gd name="adj" fmla="val 3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rc 23"/>
            <p:cNvSpPr/>
            <p:nvPr/>
          </p:nvSpPr>
          <p:spPr bwMode="auto">
            <a:xfrm rot="21000000">
              <a:off x="704585" y="1713970"/>
              <a:ext cx="533004" cy="1150466"/>
            </a:xfrm>
            <a:prstGeom prst="arc">
              <a:avLst>
                <a:gd name="adj1" fmla="val 16200000"/>
                <a:gd name="adj2" fmla="val 5358991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4" name="Delay 7"/>
            <p:cNvSpPr>
              <a:spLocks noChangeArrowheads="1"/>
            </p:cNvSpPr>
            <p:nvPr/>
          </p:nvSpPr>
          <p:spPr bwMode="auto">
            <a:xfrm rot="-600000">
              <a:off x="1398588" y="2088620"/>
              <a:ext cx="138112" cy="109538"/>
            </a:xfrm>
            <a:prstGeom prst="flowChartDelay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3085" name="Straight Connector 8"/>
            <p:cNvCxnSpPr>
              <a:cxnSpLocks noChangeShapeType="1"/>
              <a:stCxn id="24" idx="0"/>
              <a:endCxn id="3084" idx="1"/>
            </p:cNvCxnSpPr>
            <p:nvPr/>
          </p:nvCxnSpPr>
          <p:spPr bwMode="auto">
            <a:xfrm rot="10800000" flipH="1" flipV="1">
              <a:off x="871538" y="1721908"/>
              <a:ext cx="528637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86" name="Straight Connector 10"/>
            <p:cNvCxnSpPr>
              <a:cxnSpLocks noChangeShapeType="1"/>
              <a:stCxn id="3082" idx="3"/>
              <a:endCxn id="3084" idx="1"/>
            </p:cNvCxnSpPr>
            <p:nvPr/>
          </p:nvCxnSpPr>
          <p:spPr bwMode="auto">
            <a:xfrm flipV="1">
              <a:off x="744538" y="2155295"/>
              <a:ext cx="655637" cy="173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87" name="Straight Connector 15"/>
            <p:cNvCxnSpPr>
              <a:cxnSpLocks noChangeShapeType="1"/>
              <a:stCxn id="3084" idx="1"/>
              <a:endCxn id="24" idx="2"/>
            </p:cNvCxnSpPr>
            <p:nvPr/>
          </p:nvCxnSpPr>
          <p:spPr bwMode="auto">
            <a:xfrm rot="10800000" flipV="1">
              <a:off x="1077913" y="2155295"/>
              <a:ext cx="322262" cy="700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088" name="Pentagon 18"/>
            <p:cNvSpPr>
              <a:spLocks noChangeArrowheads="1"/>
            </p:cNvSpPr>
            <p:nvPr/>
          </p:nvSpPr>
          <p:spPr bwMode="auto">
            <a:xfrm rot="-5400000">
              <a:off x="155575" y="2856970"/>
              <a:ext cx="762000" cy="76200"/>
            </a:xfrm>
            <a:prstGeom prst="homePlat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Connector 20"/>
            <p:cNvSpPr>
              <a:spLocks noChangeArrowheads="1"/>
            </p:cNvSpPr>
            <p:nvPr/>
          </p:nvSpPr>
          <p:spPr bwMode="auto">
            <a:xfrm>
              <a:off x="457200" y="2133070"/>
              <a:ext cx="152400" cy="381000"/>
            </a:xfrm>
            <a:prstGeom prst="flowChartConnector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30671"/>
            <a:ext cx="1882296" cy="183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pole_r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313" y="2603000"/>
            <a:ext cx="4556487" cy="3417365"/>
          </a:xfrm>
          <a:prstGeom prst="rect">
            <a:avLst/>
          </a:prstGeom>
        </p:spPr>
      </p:pic>
      <p:pic>
        <p:nvPicPr>
          <p:cNvPr id="13" name="Picture 12" descr="fig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65637"/>
            <a:ext cx="4819650" cy="3090696"/>
          </a:xfrm>
          <a:prstGeom prst="rect">
            <a:avLst/>
          </a:prstGeom>
        </p:spPr>
      </p:pic>
      <p:sp>
        <p:nvSpPr>
          <p:cNvPr id="410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00050" y="2603000"/>
            <a:ext cx="8229600" cy="4525963"/>
          </a:xfrm>
        </p:spPr>
        <p:txBody>
          <a:bodyPr>
            <a:normAutofit fontScale="92500"/>
          </a:bodyPr>
          <a:lstStyle/>
          <a:p>
            <a:pPr eaLnBrk="1" hangingPunct="1"/>
            <a:endParaRPr lang="en-US" sz="2400" dirty="0">
              <a:ea typeface="ＭＳ Ｐゴシック" charset="-128"/>
            </a:endParaRPr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2000" dirty="0"/>
          </a:p>
          <a:p>
            <a:pPr lvl="1" eaLnBrk="1" hangingPunct="1">
              <a:buFontTx/>
              <a:buNone/>
            </a:pPr>
            <a:endParaRPr lang="en-US" sz="1730" dirty="0"/>
          </a:p>
          <a:p>
            <a:pPr lvl="1" eaLnBrk="1" hangingPunct="1">
              <a:buFontTx/>
              <a:buNone/>
            </a:pPr>
            <a:endParaRPr lang="en-US" sz="1730" dirty="0"/>
          </a:p>
          <a:p>
            <a:pPr lvl="1" eaLnBrk="1" hangingPunct="1">
              <a:buFontTx/>
              <a:buNone/>
            </a:pPr>
            <a:endParaRPr lang="en-US" sz="1730" dirty="0" smtClean="0"/>
          </a:p>
          <a:p>
            <a:pPr lvl="1">
              <a:buNone/>
            </a:pPr>
            <a:r>
              <a:rPr lang="en-US" sz="1730" dirty="0" smtClean="0"/>
              <a:t>Zhang, G., R. J. </a:t>
            </a:r>
            <a:r>
              <a:rPr lang="en-US" sz="1730" dirty="0" err="1" smtClean="0"/>
              <a:t>Doviak</a:t>
            </a:r>
            <a:r>
              <a:rPr lang="en-US" sz="1730" dirty="0" smtClean="0"/>
              <a:t>, D. S. </a:t>
            </a:r>
            <a:r>
              <a:rPr lang="en-US" sz="1730" dirty="0" err="1" smtClean="0"/>
              <a:t>Zrnic</a:t>
            </a:r>
            <a:r>
              <a:rPr lang="en-US" sz="1730" dirty="0" smtClean="0"/>
              <a:t>, J. E. Crain, D. </a:t>
            </a:r>
            <a:r>
              <a:rPr lang="en-US" sz="1730" dirty="0" err="1" smtClean="0"/>
              <a:t>Staiman</a:t>
            </a:r>
            <a:r>
              <a:rPr lang="en-US" sz="1730" dirty="0" smtClean="0"/>
              <a:t>, and Y. Al-Rashid, 2009: Phased array radar </a:t>
            </a:r>
            <a:r>
              <a:rPr lang="en-US" sz="1730" dirty="0" err="1" smtClean="0"/>
              <a:t>polarimetry</a:t>
            </a:r>
            <a:r>
              <a:rPr lang="en-US" sz="1730" dirty="0" smtClean="0"/>
              <a:t> for weather sensing: A theoretical formulation for polarization calibration. </a:t>
            </a:r>
            <a:r>
              <a:rPr lang="en-US" sz="1730" i="1" dirty="0" smtClean="0"/>
              <a:t>IEEE Trans. on </a:t>
            </a:r>
            <a:r>
              <a:rPr lang="en-US" sz="1730" i="1" dirty="0" err="1" smtClean="0"/>
              <a:t>Geoscience</a:t>
            </a:r>
            <a:r>
              <a:rPr lang="en-US" sz="1730" i="1" dirty="0" smtClean="0"/>
              <a:t> and Remote Sensing</a:t>
            </a:r>
            <a:r>
              <a:rPr lang="en-US" sz="1730" dirty="0" smtClean="0"/>
              <a:t>, </a:t>
            </a:r>
            <a:r>
              <a:rPr lang="en-US" sz="1730" b="1" dirty="0" smtClean="0"/>
              <a:t>47</a:t>
            </a:r>
            <a:r>
              <a:rPr lang="en-US" sz="1730" dirty="0" smtClean="0"/>
              <a:t>(11), 3679-3689, (4).</a:t>
            </a:r>
          </a:p>
          <a:p>
            <a:pPr lvl="1" eaLnBrk="1" hangingPunct="1">
              <a:buFontTx/>
              <a:buNone/>
            </a:pPr>
            <a:r>
              <a:rPr lang="en-US" sz="1730" dirty="0" smtClean="0"/>
              <a:t>      </a:t>
            </a:r>
            <a:endParaRPr lang="en-US" sz="1730" dirty="0"/>
          </a:p>
        </p:txBody>
      </p:sp>
      <p:sp>
        <p:nvSpPr>
          <p:cNvPr id="410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dirty="0" smtClean="0">
                <a:ea typeface="宋体" charset="-122"/>
                <a:cs typeface="宋体" charset="-122"/>
              </a:rPr>
              <a:t>Polarization coupling and correction </a:t>
            </a:r>
            <a:br>
              <a:rPr lang="en-US" altLang="zh-CN" dirty="0" smtClean="0">
                <a:ea typeface="宋体" charset="-122"/>
                <a:cs typeface="宋体" charset="-122"/>
              </a:rPr>
            </a:br>
            <a:endParaRPr lang="en-US" altLang="zh-CN" dirty="0">
              <a:ea typeface="宋体" charset="-122"/>
              <a:cs typeface="宋体" charset="-122"/>
            </a:endParaRPr>
          </a:p>
        </p:txBody>
      </p:sp>
      <p:pic>
        <p:nvPicPr>
          <p:cNvPr id="4105" name="Object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4850" y="3321050"/>
            <a:ext cx="1143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ctagon 6"/>
          <p:cNvSpPr/>
          <p:nvPr/>
        </p:nvSpPr>
        <p:spPr bwMode="auto">
          <a:xfrm>
            <a:off x="1650292" y="4313237"/>
            <a:ext cx="822325" cy="822325"/>
          </a:xfrm>
          <a:prstGeom prst="octagon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4108" name="Rectangle 13"/>
          <p:cNvSpPr>
            <a:spLocks noChangeArrowheads="1"/>
          </p:cNvSpPr>
          <p:nvPr/>
        </p:nvSpPr>
        <p:spPr bwMode="auto">
          <a:xfrm>
            <a:off x="1291713" y="868363"/>
            <a:ext cx="769620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sz="2000" baseline="0" dirty="0"/>
              <a:t>  Incident fields related to transmitting fields</a:t>
            </a:r>
          </a:p>
          <a:p>
            <a:pPr eaLnBrk="0" hangingPunct="0"/>
            <a:endParaRPr lang="en-US" sz="2000" baseline="0" dirty="0"/>
          </a:p>
          <a:p>
            <a:pPr eaLnBrk="0" hangingPunct="0">
              <a:buFont typeface="Arial" charset="0"/>
              <a:buChar char="•"/>
            </a:pPr>
            <a:endParaRPr lang="en-US" sz="2000" baseline="0" dirty="0"/>
          </a:p>
          <a:p>
            <a:pPr eaLnBrk="0" hangingPunct="0">
              <a:buFont typeface="Arial" charset="0"/>
              <a:buChar char="•"/>
            </a:pPr>
            <a:endParaRPr lang="en-US" sz="2000" baseline="0" dirty="0"/>
          </a:p>
          <a:p>
            <a:pPr eaLnBrk="0" hangingPunct="0">
              <a:buFont typeface="Arial" charset="0"/>
              <a:buChar char="•"/>
            </a:pPr>
            <a:r>
              <a:rPr lang="en-US" sz="2000" baseline="0" dirty="0"/>
              <a:t> PPAR scattering matrix		Correction needed</a:t>
            </a:r>
          </a:p>
          <a:p>
            <a:pPr eaLnBrk="0" hangingPunct="0"/>
            <a:endParaRPr lang="en-US" sz="2000" dirty="0"/>
          </a:p>
          <a:p>
            <a:pPr eaLnBrk="0" hangingPunct="0"/>
            <a:endParaRPr lang="en-US" sz="2000" dirty="0"/>
          </a:p>
          <a:p>
            <a:pPr eaLnBrk="0" hangingPunct="0"/>
            <a:endParaRPr lang="en-US" sz="2000" dirty="0"/>
          </a:p>
          <a:p>
            <a:pPr eaLnBrk="0" hangingPunct="0"/>
            <a:endParaRPr lang="en-US" sz="2000" dirty="0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1901117" y="1451372"/>
          <a:ext cx="1143000" cy="428625"/>
        </p:xfrm>
        <a:graphic>
          <a:graphicData uri="http://schemas.openxmlformats.org/presentationml/2006/ole">
            <p:oleObj spid="_x0000_s165890" name="Equation" r:id="rId7" imgW="609600" imgH="228600" progId="Equation.DSMT4">
              <p:embed/>
            </p:oleObj>
          </a:graphicData>
        </a:graphic>
      </p:graphicFrame>
      <p:graphicFrame>
        <p:nvGraphicFramePr>
          <p:cNvPr id="4099" name="Object 7"/>
          <p:cNvGraphicFramePr>
            <a:graphicFrameLocks noChangeAspect="1"/>
          </p:cNvGraphicFramePr>
          <p:nvPr/>
        </p:nvGraphicFramePr>
        <p:xfrm>
          <a:off x="3616325" y="1263117"/>
          <a:ext cx="5013325" cy="935038"/>
        </p:xfrm>
        <a:graphic>
          <a:graphicData uri="http://schemas.openxmlformats.org/presentationml/2006/ole">
            <p:oleObj spid="_x0000_s165891" name="Equation" r:id="rId8" imgW="3060700" imgH="571500" progId="Equation.DSMT4">
              <p:embed/>
            </p:oleObj>
          </a:graphicData>
        </a:graphic>
      </p:graphicFrame>
      <p:graphicFrame>
        <p:nvGraphicFramePr>
          <p:cNvPr id="4100" name="Object 15"/>
          <p:cNvGraphicFramePr>
            <a:graphicFrameLocks noChangeAspect="1"/>
          </p:cNvGraphicFramePr>
          <p:nvPr/>
        </p:nvGraphicFramePr>
        <p:xfrm>
          <a:off x="1901117" y="2484637"/>
          <a:ext cx="1482725" cy="381000"/>
        </p:xfrm>
        <a:graphic>
          <a:graphicData uri="http://schemas.openxmlformats.org/presentationml/2006/ole">
            <p:oleObj spid="_x0000_s165892" name="Equation" r:id="rId9" imgW="736600" imgH="190500" progId="Equation.DSMT4">
              <p:embed/>
            </p:oleObj>
          </a:graphicData>
        </a:graphic>
      </p:graphicFrame>
      <p:graphicFrame>
        <p:nvGraphicFramePr>
          <p:cNvPr id="4101" name="Object 14"/>
          <p:cNvGraphicFramePr>
            <a:graphicFrameLocks noChangeAspect="1"/>
          </p:cNvGraphicFramePr>
          <p:nvPr/>
        </p:nvGraphicFramePr>
        <p:xfrm>
          <a:off x="4629150" y="2603000"/>
          <a:ext cx="3581400" cy="476250"/>
        </p:xfrm>
        <a:graphic>
          <a:graphicData uri="http://schemas.openxmlformats.org/presentationml/2006/ole">
            <p:oleObj spid="_x0000_s165893" name="Equation" r:id="rId10" imgW="171432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510588" cy="1325563"/>
          </a:xfrm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Bias expressions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5715000" cy="5181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sz="18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/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zh-CN" altLang="en-US" sz="3600">
              <a:ea typeface="宋体" charset="-122"/>
              <a:cs typeface="宋体" charset="-122"/>
            </a:endParaRPr>
          </a:p>
        </p:txBody>
      </p:sp>
      <p:pic>
        <p:nvPicPr>
          <p:cNvPr id="50180" name="Object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219200"/>
            <a:ext cx="2738438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Object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048000"/>
            <a:ext cx="1295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Object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3048000"/>
            <a:ext cx="188118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Object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2998788"/>
            <a:ext cx="12192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Text Box 22"/>
          <p:cNvSpPr txBox="1">
            <a:spLocks noChangeArrowheads="1"/>
          </p:cNvSpPr>
          <p:nvPr/>
        </p:nvSpPr>
        <p:spPr bwMode="auto">
          <a:xfrm>
            <a:off x="323850" y="1721515"/>
            <a:ext cx="1828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aseline="0" dirty="0" smtClean="0"/>
              <a:t>ATSR</a:t>
            </a:r>
          </a:p>
          <a:p>
            <a:pPr eaLnBrk="0" hangingPunct="0"/>
            <a:endParaRPr lang="en-US" sz="2000" baseline="0" dirty="0" smtClean="0"/>
          </a:p>
          <a:p>
            <a:pPr eaLnBrk="0" hangingPunct="0"/>
            <a:endParaRPr lang="en-US" sz="2000" baseline="0" dirty="0" smtClean="0"/>
          </a:p>
          <a:p>
            <a:pPr eaLnBrk="0" hangingPunct="0"/>
            <a:endParaRPr lang="en-US" sz="2000" dirty="0" smtClean="0"/>
          </a:p>
          <a:p>
            <a:pPr eaLnBrk="0" hangingPunct="0"/>
            <a:endParaRPr lang="en-US" sz="2000" baseline="0" dirty="0" smtClean="0"/>
          </a:p>
          <a:p>
            <a:pPr eaLnBrk="0" hangingPunct="0"/>
            <a:endParaRPr lang="en-US" sz="2000" baseline="0" dirty="0" smtClean="0"/>
          </a:p>
          <a:p>
            <a:pPr eaLnBrk="0" hangingPunct="0"/>
            <a:endParaRPr lang="en-US" sz="2000" baseline="0" dirty="0"/>
          </a:p>
          <a:p>
            <a:pPr eaLnBrk="0" hangingPunct="0"/>
            <a:r>
              <a:rPr lang="en-US" sz="2000" baseline="0" dirty="0" smtClean="0"/>
              <a:t>STSR</a:t>
            </a:r>
            <a:endParaRPr lang="en-US" sz="2000" dirty="0"/>
          </a:p>
        </p:txBody>
      </p:sp>
      <p:pic>
        <p:nvPicPr>
          <p:cNvPr id="50186" name="Object 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7050" y="4446588"/>
            <a:ext cx="73469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Object 2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6240463"/>
            <a:ext cx="15160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Object 2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3800" y="6248400"/>
            <a:ext cx="1939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Object 2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9800" y="6248400"/>
            <a:ext cx="2190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Object 2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0" y="3810000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2" name="Object 2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600" y="3506788"/>
            <a:ext cx="25908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3" name="TextBox 16"/>
          <p:cNvSpPr txBox="1">
            <a:spLocks noChangeArrowheads="1"/>
          </p:cNvSpPr>
          <p:nvPr/>
        </p:nvSpPr>
        <p:spPr bwMode="auto">
          <a:xfrm>
            <a:off x="7178675" y="2819400"/>
            <a:ext cx="18129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Z</a:t>
            </a:r>
            <a:r>
              <a:rPr lang="en-US"/>
              <a:t>DR</a:t>
            </a:r>
            <a:r>
              <a:rPr lang="en-US" baseline="0"/>
              <a:t>Bias (ATSR)</a:t>
            </a:r>
            <a:endParaRPr lang="en-US"/>
          </a:p>
        </p:txBody>
      </p:sp>
      <p:sp>
        <p:nvSpPr>
          <p:cNvPr id="50194" name="TextBox 19"/>
          <p:cNvSpPr txBox="1">
            <a:spLocks noChangeArrowheads="1"/>
          </p:cNvSpPr>
          <p:nvPr/>
        </p:nvSpPr>
        <p:spPr bwMode="auto">
          <a:xfrm>
            <a:off x="7391400" y="5715000"/>
            <a:ext cx="18129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Z</a:t>
            </a:r>
            <a:r>
              <a:rPr lang="en-US"/>
              <a:t>DR</a:t>
            </a:r>
            <a:r>
              <a:rPr lang="en-US" baseline="0"/>
              <a:t>Bias (ATSR)</a:t>
            </a:r>
            <a:endParaRPr lang="en-US"/>
          </a:p>
        </p:txBody>
      </p:sp>
      <p:cxnSp>
        <p:nvCxnSpPr>
          <p:cNvPr id="50195" name="Straight Arrow Connector 21"/>
          <p:cNvCxnSpPr>
            <a:cxnSpLocks noChangeShapeType="1"/>
          </p:cNvCxnSpPr>
          <p:nvPr/>
        </p:nvCxnSpPr>
        <p:spPr bwMode="auto">
          <a:xfrm rot="10800000">
            <a:off x="6477000" y="2819400"/>
            <a:ext cx="7620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0196" name="Straight Arrow Connector 22"/>
          <p:cNvCxnSpPr>
            <a:cxnSpLocks noChangeShapeType="1"/>
          </p:cNvCxnSpPr>
          <p:nvPr/>
        </p:nvCxnSpPr>
        <p:spPr bwMode="auto">
          <a:xfrm rot="10800000">
            <a:off x="6858000" y="5791200"/>
            <a:ext cx="609600" cy="1095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1905000" y="2328863"/>
          <a:ext cx="4752975" cy="558179"/>
        </p:xfrm>
        <a:graphic>
          <a:graphicData uri="http://schemas.openxmlformats.org/presentationml/2006/ole">
            <p:oleObj spid="_x0000_s169986" name="Equation" r:id="rId14" imgW="3568700" imgH="419100" progId="Equation.DSMT4">
              <p:embed/>
            </p:oleObj>
          </a:graphicData>
        </a:graphic>
      </p:graphicFrame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2829610" y="5413492"/>
          <a:ext cx="4587875" cy="671396"/>
        </p:xfrm>
        <a:graphic>
          <a:graphicData uri="http://schemas.openxmlformats.org/presentationml/2006/ole">
            <p:oleObj spid="_x0000_s169987" name="Equation" r:id="rId15" imgW="3124200" imgH="457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0"/>
            <a:ext cx="8510588" cy="1325563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宋体" charset="-122"/>
                <a:cs typeface="宋体" charset="-122"/>
              </a:rPr>
              <a:t>Z</a:t>
            </a:r>
            <a:r>
              <a:rPr lang="en-US" altLang="zh-CN" baseline="-25000" dirty="0">
                <a:ea typeface="宋体" charset="-122"/>
                <a:cs typeface="宋体" charset="-122"/>
              </a:rPr>
              <a:t>DR</a:t>
            </a: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 smtClean="0">
                <a:ea typeface="宋体" charset="-122"/>
                <a:cs typeface="宋体" charset="-122"/>
              </a:rPr>
              <a:t>bias for dipoles</a:t>
            </a:r>
            <a:r>
              <a:rPr lang="en-US" altLang="zh-CN" sz="3200" b="1" dirty="0" smtClean="0">
                <a:ea typeface="宋体" charset="-122"/>
                <a:cs typeface="宋体" charset="-122"/>
              </a:rPr>
              <a:t/>
            </a:r>
            <a:br>
              <a:rPr lang="en-US" altLang="zh-CN" sz="3200" b="1" dirty="0" smtClean="0">
                <a:ea typeface="宋体" charset="-122"/>
                <a:cs typeface="宋体" charset="-122"/>
              </a:rPr>
            </a:br>
            <a:endParaRPr lang="en-US" altLang="zh-CN" i="1" dirty="0">
              <a:solidFill>
                <a:schemeClr val="tx1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22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143000"/>
            <a:ext cx="5715000" cy="5181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sz="18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3600">
              <a:ea typeface="宋体" charset="-122"/>
              <a:cs typeface="宋体" charset="-122"/>
            </a:endParaRPr>
          </a:p>
          <a:p>
            <a:pPr eaLnBrk="1" hangingPunct="1"/>
            <a:endParaRPr lang="en-US" altLang="zh-CN" sz="2000">
              <a:ea typeface="宋体" charset="-122"/>
              <a:cs typeface="宋体" charset="-122"/>
            </a:endParaRPr>
          </a:p>
          <a:p>
            <a:pPr eaLnBrk="1" hangingPunct="1">
              <a:buFontTx/>
              <a:buNone/>
            </a:pPr>
            <a:endParaRPr lang="zh-CN" altLang="en-US" sz="3600">
              <a:ea typeface="宋体" charset="-122"/>
              <a:cs typeface="宋体" charset="-122"/>
            </a:endParaRPr>
          </a:p>
        </p:txBody>
      </p:sp>
      <p:graphicFrame>
        <p:nvGraphicFramePr>
          <p:cNvPr id="52226" name="Object 5"/>
          <p:cNvGraphicFramePr>
            <a:graphicFrameLocks noChangeAspect="1"/>
          </p:cNvGraphicFramePr>
          <p:nvPr/>
        </p:nvGraphicFramePr>
        <p:xfrm>
          <a:off x="838201" y="1143000"/>
          <a:ext cx="3554750" cy="2674938"/>
        </p:xfrm>
        <a:graphic>
          <a:graphicData uri="http://schemas.openxmlformats.org/presentationml/2006/ole">
            <p:oleObj spid="_x0000_s172034" name="Document" r:id="rId4" imgW="4876800" imgH="3669792" progId="Word.Document.8">
              <p:embed/>
            </p:oleObj>
          </a:graphicData>
        </a:graphic>
      </p:graphicFrame>
      <p:graphicFrame>
        <p:nvGraphicFramePr>
          <p:cNvPr id="52227" name="Object 6"/>
          <p:cNvGraphicFramePr>
            <a:graphicFrameLocks noChangeAspect="1"/>
          </p:cNvGraphicFramePr>
          <p:nvPr/>
        </p:nvGraphicFramePr>
        <p:xfrm>
          <a:off x="4572001" y="1143000"/>
          <a:ext cx="3554750" cy="2674938"/>
        </p:xfrm>
        <a:graphic>
          <a:graphicData uri="http://schemas.openxmlformats.org/presentationml/2006/ole">
            <p:oleObj spid="_x0000_s172035" name="Document" r:id="rId5" imgW="4876800" imgH="3669792" progId="Word.Document.8">
              <p:embed/>
            </p:oleObj>
          </a:graphicData>
        </a:graphic>
      </p:graphicFrame>
      <p:graphicFrame>
        <p:nvGraphicFramePr>
          <p:cNvPr id="52228" name="Object 7"/>
          <p:cNvGraphicFramePr>
            <a:graphicFrameLocks noChangeAspect="1"/>
          </p:cNvGraphicFramePr>
          <p:nvPr/>
        </p:nvGraphicFramePr>
        <p:xfrm>
          <a:off x="4572001" y="3810000"/>
          <a:ext cx="3517930" cy="2647231"/>
        </p:xfrm>
        <a:graphic>
          <a:graphicData uri="http://schemas.openxmlformats.org/presentationml/2006/ole">
            <p:oleObj spid="_x0000_s172036" name="Document" r:id="rId6" imgW="4876800" imgH="3669792" progId="Word.Document.8">
              <p:embed/>
            </p:oleObj>
          </a:graphicData>
        </a:graphic>
      </p:graphicFrame>
      <p:graphicFrame>
        <p:nvGraphicFramePr>
          <p:cNvPr id="52229" name="Object 8"/>
          <p:cNvGraphicFramePr>
            <a:graphicFrameLocks noChangeAspect="1"/>
          </p:cNvGraphicFramePr>
          <p:nvPr/>
        </p:nvGraphicFramePr>
        <p:xfrm>
          <a:off x="838200" y="3810001"/>
          <a:ext cx="3554751" cy="2676482"/>
        </p:xfrm>
        <a:graphic>
          <a:graphicData uri="http://schemas.openxmlformats.org/presentationml/2006/ole">
            <p:oleObj spid="_x0000_s172037" name="Document" r:id="rId7" imgW="4876800" imgH="3669792" progId="Word.Document.8">
              <p:embed/>
            </p:oleObj>
          </a:graphicData>
        </a:graphic>
      </p:graphicFrame>
      <p:sp>
        <p:nvSpPr>
          <p:cNvPr id="52232" name="Rectangle 9"/>
          <p:cNvSpPr>
            <a:spLocks noChangeArrowheads="1"/>
          </p:cNvSpPr>
          <p:nvPr/>
        </p:nvSpPr>
        <p:spPr bwMode="auto">
          <a:xfrm>
            <a:off x="6934200" y="1371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sp>
        <p:nvSpPr>
          <p:cNvPr id="52233" name="Rectangle 10"/>
          <p:cNvSpPr>
            <a:spLocks noChangeArrowheads="1"/>
          </p:cNvSpPr>
          <p:nvPr/>
        </p:nvSpPr>
        <p:spPr bwMode="auto">
          <a:xfrm>
            <a:off x="3276600" y="4038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sp>
        <p:nvSpPr>
          <p:cNvPr id="52234" name="Rectangle 11"/>
          <p:cNvSpPr>
            <a:spLocks noChangeArrowheads="1"/>
          </p:cNvSpPr>
          <p:nvPr/>
        </p:nvSpPr>
        <p:spPr bwMode="auto">
          <a:xfrm>
            <a:off x="6934200" y="4038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STSR</a:t>
            </a:r>
          </a:p>
        </p:txBody>
      </p:sp>
      <p:sp>
        <p:nvSpPr>
          <p:cNvPr id="52235" name="Rectangle 12"/>
          <p:cNvSpPr>
            <a:spLocks noChangeArrowheads="1"/>
          </p:cNvSpPr>
          <p:nvPr/>
        </p:nvSpPr>
        <p:spPr bwMode="auto">
          <a:xfrm>
            <a:off x="3276600" y="1371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aseline="0"/>
              <a:t>ATSR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270" y="6498693"/>
            <a:ext cx="70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ＭＳ Ｐゴシック" charset="-128"/>
              </a:rPr>
              <a:t>Parameters used in the calculation are:  </a:t>
            </a:r>
            <a:r>
              <a:rPr lang="en-US" i="1" dirty="0" err="1" smtClean="0">
                <a:latin typeface="Times New Roman" charset="0"/>
                <a:ea typeface="ＭＳ Ｐゴシック" charset="-128"/>
              </a:rPr>
              <a:t>Z</a:t>
            </a:r>
            <a:r>
              <a:rPr lang="en-US" i="1" baseline="-25000" dirty="0" err="1" smtClean="0">
                <a:latin typeface="Times New Roman" charset="0"/>
                <a:ea typeface="ＭＳ Ｐゴシック" charset="-128"/>
              </a:rPr>
              <a:t>dr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 = 1.0 </a:t>
            </a:r>
            <a:r>
              <a:rPr lang="en-US" dirty="0" smtClean="0">
                <a:latin typeface="Times New Roman" charset="0"/>
                <a:ea typeface="ＭＳ Ｐゴシック" charset="-128"/>
              </a:rPr>
              <a:t>(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i.e., </a:t>
            </a:r>
            <a:r>
              <a:rPr lang="en-US" dirty="0" smtClean="0">
                <a:latin typeface="Times New Roman" charset="0"/>
                <a:ea typeface="ＭＳ Ｐゴシック" charset="-128"/>
              </a:rPr>
              <a:t>= 0 dB)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, </a:t>
            </a:r>
            <a:r>
              <a:rPr lang="en-US" i="1" dirty="0" err="1" smtClean="0">
                <a:latin typeface="Times New Roman" charset="0"/>
                <a:ea typeface="ＭＳ Ｐゴシック" charset="-128"/>
              </a:rPr>
              <a:t>ρ</a:t>
            </a:r>
            <a:r>
              <a:rPr lang="en-US" baseline="-25000" dirty="0" err="1" smtClean="0">
                <a:latin typeface="Times New Roman" charset="0"/>
                <a:ea typeface="ＭＳ Ｐゴシック" charset="-128"/>
              </a:rPr>
              <a:t>hv</a:t>
            </a:r>
            <a:r>
              <a:rPr lang="en-US" i="1" dirty="0" smtClean="0">
                <a:latin typeface="Times New Roman" charset="0"/>
                <a:ea typeface="ＭＳ Ｐゴシック" charset="-128"/>
              </a:rPr>
              <a:t> = 0.9.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1273</Words>
  <Application>Microsoft Macintosh PowerPoint</Application>
  <PresentationFormat>On-screen Show (4:3)</PresentationFormat>
  <Paragraphs>270</Paragraphs>
  <Slides>24</Slides>
  <Notes>17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Office Theme</vt:lpstr>
      <vt:lpstr>Macintosh HD:Users:guifuzhang:Library:Mail Downloads:bias_correction_PPAR_3_D3.doc!OLE_LINK1</vt:lpstr>
      <vt:lpstr>Macintosh HD:Users:guifuzhang:Library:Mail Downloads:bias_correction_PPAR_3_D3.doc!OLE_LINK2</vt:lpstr>
      <vt:lpstr>Macintosh HD:Users:guifuzhang:Library:Mail Downloads:bias_correction_PPAR_3_D3.doc!OLE_LINK5</vt:lpstr>
      <vt:lpstr>Macintosh HD:Users:guifuzhang:Library:Mail Downloads:bias_correction_PPAR_3_D3.doc!OLE_LINK4</vt:lpstr>
      <vt:lpstr>Macintosh HD:Users:guifuzhang:Library:Mail Downloads:bias_correction_PPAR_3_D3.doc!OLE_LINK3</vt:lpstr>
      <vt:lpstr>Macintosh HD:Users:guifuzhang:Desktop:CYPPAR:CPPAR1_jtech.doc!OLE_LINK3</vt:lpstr>
      <vt:lpstr>Macintosh HD:Users:guifuzhang:Desktop:CYPPAR:CPPAR1_jtech.doc!OLE_LINK4</vt:lpstr>
      <vt:lpstr>!OLE_LINK1</vt:lpstr>
      <vt:lpstr>Equation</vt:lpstr>
      <vt:lpstr>Picture</vt:lpstr>
      <vt:lpstr>Document</vt:lpstr>
      <vt:lpstr>Slide 1</vt:lpstr>
      <vt:lpstr>Outline</vt:lpstr>
      <vt:lpstr>Weather Radar Polarimetry</vt:lpstr>
      <vt:lpstr>Polarimetric radar data and potentials</vt:lpstr>
      <vt:lpstr>Challenges for PPAR</vt:lpstr>
      <vt:lpstr>Slide 6</vt:lpstr>
      <vt:lpstr>Polarization coupling and correction  </vt:lpstr>
      <vt:lpstr>Bias expressions</vt:lpstr>
      <vt:lpstr>ZDR bias for dipoles </vt:lpstr>
      <vt:lpstr>Extended to Aperture and Patch </vt:lpstr>
      <vt:lpstr>ZDR bias for aperture </vt:lpstr>
      <vt:lpstr>ZDR bias for Patch</vt:lpstr>
      <vt:lpstr>Cylindrical PPAR (CPPAR) </vt:lpstr>
      <vt:lpstr>Optimization</vt:lpstr>
      <vt:lpstr>Cross-pol. minimization</vt:lpstr>
      <vt:lpstr>Advantages </vt:lpstr>
      <vt:lpstr>Conclusions and discussions</vt:lpstr>
      <vt:lpstr>On-going work presented</vt:lpstr>
      <vt:lpstr>Single Element Microstrip Patch Design</vt:lpstr>
      <vt:lpstr>Single Element Microstrip Patch Design</vt:lpstr>
      <vt:lpstr>Mutual Coupling Effect on the Element Pattern</vt:lpstr>
      <vt:lpstr>Conclusion</vt:lpstr>
      <vt:lpstr>Optimization Challenges</vt:lpstr>
      <vt:lpstr>Inter-element Distance</vt:lpstr>
    </vt:vector>
  </TitlesOfParts>
  <Manager/>
  <Company>OU School of Meteorology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Guifu Zhang</dc:creator>
  <cp:keywords/>
  <dc:description/>
  <cp:lastModifiedBy>Guifu Zhang</cp:lastModifiedBy>
  <cp:revision>17</cp:revision>
  <dcterms:created xsi:type="dcterms:W3CDTF">2011-05-19T20:46:28Z</dcterms:created>
  <dcterms:modified xsi:type="dcterms:W3CDTF">2011-05-19T20:48:45Z</dcterms:modified>
  <cp:category/>
</cp:coreProperties>
</file>